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Lst>
  <p:sldSz cx="9144000" cy="5143500" type="screen16x9"/>
  <p:notesSz cx="6858000" cy="9144000"/>
  <p:embeddedFontLst>
    <p:embeddedFont>
      <p:font typeface="Lora Medium" panose="020F0502020204030204" pitchFamily="34" charset="0"/>
      <p:regular r:id="rId37"/>
      <p:bold r:id="rId38"/>
      <p:italic r:id="rId39"/>
      <p:boldItalic r:id="rId40"/>
    </p:embeddedFont>
    <p:embeddedFont>
      <p:font typeface="Roboto Serif" pitchFamily="2" charset="77"/>
      <p:regular r:id="rId41"/>
      <p:bold r:id="rId42"/>
      <p:italic r:id="rId43"/>
      <p:boldItalic r:id="rId44"/>
    </p:embeddedFont>
    <p:embeddedFont>
      <p:font typeface="Roboto Serif Light" pitchFamily="2" charset="77"/>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14BE62-807E-4A42-9089-47AA0E7BF802}">
  <a:tblStyle styleId="{1514BE62-807E-4A42-9089-47AA0E7BF80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CE2D261-A605-4F56-AC58-F2484E9E021C}"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3.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8.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7.fntdata"/><Relationship Id="rId48" Type="http://schemas.openxmlformats.org/officeDocument/2006/relationships/font" Target="fonts/font12.fntdata"/><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37c4ba66e5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37c4ba66e5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3489d10700b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3489d10700b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3489d10700b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3489d10700b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3489d10700b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3489d10700b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7a34ff1c55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7a34ff1c55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489d10700b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489d10700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489d10700b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489d10700b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489d10700b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3489d10700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3489d10700b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3489d10700b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651c4dce43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651c4dce4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3651c4dce43_1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3651c4dce43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7a34ff1c55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7a34ff1c55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-Introduce team</a:t>
            </a: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3651c4dce43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3651c4dce43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3651c4dce43_1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3651c4dce43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3651c4dce43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3651c4dce43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This is our updated risk summary</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3651c4dce43_2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3651c4dce43_2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This is our updated reduced risk summary, allowing us to focus on the crucial ones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651c4dce43_2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651c4dce43_2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This is a recent and critical risk which is a consequence of an issue we faced last week. We noticed that one of the rear axles was broken and basically disengaged from the driveline.The spares are unavailable since the model is discontinued. Thanks to Red and Chuck, we found a twin rover for parts, but this remains a top concern as run a risk of the project falling through.</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651c4dce43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3651c4dce43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This is a recent and critical risk which is a consequence of an issue we faced last week. We noticed that one of the rear axles was broken and basically disengaged from the driveline.The spares are unavailable since the model is discontinued. Thanks to Red and Chuck, we found a twin rover for parts, but this remains a top concern as run a risk of the project falling through.</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3651c4dce43_2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3651c4dce43_2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651c4dce43_2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3651c4dce43_2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We've also recognized additional risks, such as finalizing electrical hardware, which depends on PDB design and could delay hardware completion.</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651c4dce43_2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3651c4dce43_2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Restricted workshop access could slow down future manufacturing tasks.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337cb1e9cbe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337cb1e9cbe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7a34ff1c5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7a34ff1c5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dk1"/>
              </a:buClr>
              <a:buSzPts val="1100"/>
              <a:buChar char="-"/>
            </a:pPr>
            <a:r>
              <a:rPr lang="en">
                <a:solidFill>
                  <a:schemeClr val="dk1"/>
                </a:solidFill>
              </a:rPr>
              <a:t>By grooming trail paths, rovers with less traversing capabilities will be able to travel at higher speeds and higher power efficiencies.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A traversable and circuitous trail path will allow rovers to maintain sun-synchronicity, thereby allowing machines to run for much longer.</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groomed trails will become the  backbone for colonization of the Moon by enabling transportation, logistics and enterprise development.</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dotted line represents a chosen latitude, the blue path represents the original, rough, circuitous path</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green lines represent the groomed path that makes the original path much safer, direct and energy-efficient for solar powered rovers. </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rover will create this path while grooming certain craters in its path, while avoiding big/deep craters</a:t>
            </a:r>
            <a:endParaRPr>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337cb1e9cbe_4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337cb1e9cbe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d9762c47df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d9762c47d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d97010456c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d97010456c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337c4ba66e5_0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337c4ba66e5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50">
                <a:solidFill>
                  <a:schemeClr val="dk1"/>
                </a:solidFill>
              </a:rPr>
              <a:t>Has anyone brought up and issue and how did you handle it?</a:t>
            </a:r>
            <a:endParaRPr sz="2250">
              <a:solidFill>
                <a:schemeClr val="dk1"/>
              </a:solidFill>
            </a:endParaRPr>
          </a:p>
          <a:p>
            <a:pPr marL="0" lvl="0" indent="0" algn="l" rtl="0">
              <a:spcBef>
                <a:spcPts val="0"/>
              </a:spcBef>
              <a:spcAft>
                <a:spcPts val="0"/>
              </a:spcAft>
              <a:buNone/>
            </a:pPr>
            <a:r>
              <a:rPr lang="en" sz="2250">
                <a:solidFill>
                  <a:schemeClr val="dk1"/>
                </a:solidFill>
              </a:rPr>
              <a:t>(Each Team Member) What is the value of these meetings? If so what?</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7a34ff1c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37a34ff1c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7a34ff1c5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7a34ff1c5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3489d10700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3489d1070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7a34ff1c55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7a34ff1c55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489d10700b_0_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489d10700b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3489d10700b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3489d10700b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Interactive and everyone needs to speak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5.xml"/><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269633" y="400200"/>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b="1">
                <a:solidFill>
                  <a:schemeClr val="lt1"/>
                </a:solidFill>
                <a:latin typeface="Roboto Serif"/>
                <a:ea typeface="Roboto Serif"/>
                <a:cs typeface="Roboto Serif"/>
                <a:sym typeface="Roboto Serif"/>
              </a:rPr>
              <a:t>Lunar </a:t>
            </a:r>
            <a:r>
              <a:rPr lang="en" b="1">
                <a:solidFill>
                  <a:srgbClr val="FFD700"/>
                </a:solidFill>
                <a:latin typeface="Roboto Serif"/>
                <a:ea typeface="Roboto Serif"/>
                <a:cs typeface="Roboto Serif"/>
                <a:sym typeface="Roboto Serif"/>
              </a:rPr>
              <a:t>ROADSTER</a:t>
            </a:r>
            <a:endParaRPr b="1">
              <a:solidFill>
                <a:srgbClr val="FFD700"/>
              </a:solidFill>
              <a:latin typeface="Roboto Serif"/>
              <a:ea typeface="Roboto Serif"/>
              <a:cs typeface="Roboto Serif"/>
              <a:sym typeface="Roboto Serif"/>
            </a:endParaRPr>
          </a:p>
          <a:p>
            <a:pPr marL="0" lvl="0" indent="0" algn="ctr" rtl="0">
              <a:spcBef>
                <a:spcPts val="0"/>
              </a:spcBef>
              <a:spcAft>
                <a:spcPts val="0"/>
              </a:spcAft>
              <a:buNone/>
            </a:pPr>
            <a:r>
              <a:rPr lang="en" sz="2400">
                <a:solidFill>
                  <a:schemeClr val="lt1"/>
                </a:solidFill>
                <a:latin typeface="Roboto Serif Light"/>
                <a:ea typeface="Roboto Serif Light"/>
                <a:cs typeface="Roboto Serif Light"/>
                <a:sym typeface="Roboto Serif Light"/>
              </a:rPr>
              <a:t>(</a:t>
            </a:r>
            <a:r>
              <a:rPr lang="en" sz="2400">
                <a:solidFill>
                  <a:srgbClr val="FFD700"/>
                </a:solidFill>
                <a:latin typeface="Roboto Serif Light"/>
                <a:ea typeface="Roboto Serif Light"/>
                <a:cs typeface="Roboto Serif Light"/>
                <a:sym typeface="Roboto Serif Light"/>
              </a:rPr>
              <a:t>R</a:t>
            </a:r>
            <a:r>
              <a:rPr lang="en" sz="2400">
                <a:solidFill>
                  <a:schemeClr val="lt1"/>
                </a:solidFill>
                <a:latin typeface="Roboto Serif Light"/>
                <a:ea typeface="Roboto Serif Light"/>
                <a:cs typeface="Roboto Serif Light"/>
                <a:sym typeface="Roboto Serif Light"/>
              </a:rPr>
              <a:t>obotic </a:t>
            </a:r>
            <a:r>
              <a:rPr lang="en" sz="2400">
                <a:solidFill>
                  <a:srgbClr val="FFD700"/>
                </a:solidFill>
                <a:latin typeface="Roboto Serif Light"/>
                <a:ea typeface="Roboto Serif Light"/>
                <a:cs typeface="Roboto Serif Light"/>
                <a:sym typeface="Roboto Serif Light"/>
              </a:rPr>
              <a:t>O</a:t>
            </a:r>
            <a:r>
              <a:rPr lang="en" sz="2400">
                <a:solidFill>
                  <a:schemeClr val="lt1"/>
                </a:solidFill>
                <a:latin typeface="Roboto Serif Light"/>
                <a:ea typeface="Roboto Serif Light"/>
                <a:cs typeface="Roboto Serif Light"/>
                <a:sym typeface="Roboto Serif Light"/>
              </a:rPr>
              <a:t>perator for </a:t>
            </a:r>
            <a:r>
              <a:rPr lang="en" sz="2400">
                <a:solidFill>
                  <a:srgbClr val="FFD700"/>
                </a:solidFill>
                <a:latin typeface="Roboto Serif Light"/>
                <a:ea typeface="Roboto Serif Light"/>
                <a:cs typeface="Roboto Serif Light"/>
                <a:sym typeface="Roboto Serif Light"/>
              </a:rPr>
              <a:t>A</a:t>
            </a:r>
            <a:r>
              <a:rPr lang="en" sz="2400">
                <a:solidFill>
                  <a:schemeClr val="lt1"/>
                </a:solidFill>
                <a:latin typeface="Roboto Serif Light"/>
                <a:ea typeface="Roboto Serif Light"/>
                <a:cs typeface="Roboto Serif Light"/>
                <a:sym typeface="Roboto Serif Light"/>
              </a:rPr>
              <a:t>utonomous </a:t>
            </a:r>
            <a:r>
              <a:rPr lang="en" sz="2400">
                <a:solidFill>
                  <a:srgbClr val="FFD700"/>
                </a:solidFill>
                <a:highlight>
                  <a:srgbClr val="000000"/>
                </a:highlight>
                <a:latin typeface="Roboto Serif Light"/>
                <a:ea typeface="Roboto Serif Light"/>
                <a:cs typeface="Roboto Serif Light"/>
                <a:sym typeface="Roboto Serif Light"/>
              </a:rPr>
              <a:t>D</a:t>
            </a:r>
            <a:r>
              <a:rPr lang="en" sz="2400">
                <a:solidFill>
                  <a:schemeClr val="lt1"/>
                </a:solidFill>
                <a:latin typeface="Roboto Serif Light"/>
                <a:ea typeface="Roboto Serif Light"/>
                <a:cs typeface="Roboto Serif Light"/>
                <a:sym typeface="Roboto Serif Light"/>
              </a:rPr>
              <a:t>evelopment of </a:t>
            </a:r>
            <a:r>
              <a:rPr lang="en" sz="2400">
                <a:solidFill>
                  <a:srgbClr val="FFD700"/>
                </a:solidFill>
                <a:latin typeface="Roboto Serif Light"/>
                <a:ea typeface="Roboto Serif Light"/>
                <a:cs typeface="Roboto Serif Light"/>
                <a:sym typeface="Roboto Serif Light"/>
              </a:rPr>
              <a:t>S</a:t>
            </a:r>
            <a:r>
              <a:rPr lang="en" sz="2400">
                <a:solidFill>
                  <a:schemeClr val="lt1"/>
                </a:solidFill>
                <a:latin typeface="Roboto Serif Light"/>
                <a:ea typeface="Roboto Serif Light"/>
                <a:cs typeface="Roboto Serif Light"/>
                <a:sym typeface="Roboto Serif Light"/>
              </a:rPr>
              <a:t>urface </a:t>
            </a:r>
            <a:r>
              <a:rPr lang="en" sz="2400">
                <a:solidFill>
                  <a:srgbClr val="FFD700"/>
                </a:solidFill>
                <a:latin typeface="Roboto Serif Light"/>
                <a:ea typeface="Roboto Serif Light"/>
                <a:cs typeface="Roboto Serif Light"/>
                <a:sym typeface="Roboto Serif Light"/>
              </a:rPr>
              <a:t>T</a:t>
            </a:r>
            <a:r>
              <a:rPr lang="en" sz="2400">
                <a:solidFill>
                  <a:schemeClr val="lt1"/>
                </a:solidFill>
                <a:latin typeface="Roboto Serif Light"/>
                <a:ea typeface="Roboto Serif Light"/>
                <a:cs typeface="Roboto Serif Light"/>
                <a:sym typeface="Roboto Serif Light"/>
              </a:rPr>
              <a:t>rails and </a:t>
            </a:r>
            <a:r>
              <a:rPr lang="en" sz="2400">
                <a:solidFill>
                  <a:srgbClr val="FFD700"/>
                </a:solidFill>
                <a:latin typeface="Roboto Serif Light"/>
                <a:ea typeface="Roboto Serif Light"/>
                <a:cs typeface="Roboto Serif Light"/>
                <a:sym typeface="Roboto Serif Light"/>
              </a:rPr>
              <a:t>E</a:t>
            </a:r>
            <a:r>
              <a:rPr lang="en" sz="2400">
                <a:solidFill>
                  <a:schemeClr val="lt1"/>
                </a:solidFill>
                <a:latin typeface="Roboto Serif Light"/>
                <a:ea typeface="Roboto Serif Light"/>
                <a:cs typeface="Roboto Serif Light"/>
                <a:sym typeface="Roboto Serif Light"/>
              </a:rPr>
              <a:t>xploration </a:t>
            </a:r>
            <a:r>
              <a:rPr lang="en" sz="2400">
                <a:solidFill>
                  <a:srgbClr val="FFD700"/>
                </a:solidFill>
                <a:latin typeface="Roboto Serif Light"/>
                <a:ea typeface="Roboto Serif Light"/>
                <a:cs typeface="Roboto Serif Light"/>
                <a:sym typeface="Roboto Serif Light"/>
              </a:rPr>
              <a:t>R</a:t>
            </a:r>
            <a:r>
              <a:rPr lang="en" sz="2400">
                <a:solidFill>
                  <a:schemeClr val="lt1"/>
                </a:solidFill>
                <a:latin typeface="Roboto Serif Light"/>
                <a:ea typeface="Roboto Serif Light"/>
                <a:cs typeface="Roboto Serif Light"/>
                <a:sym typeface="Roboto Serif Light"/>
              </a:rPr>
              <a:t>outes)</a:t>
            </a:r>
            <a:endParaRPr sz="2400">
              <a:solidFill>
                <a:schemeClr val="lt1"/>
              </a:solidFill>
              <a:latin typeface="Roboto Serif Light"/>
              <a:ea typeface="Roboto Serif Light"/>
              <a:cs typeface="Roboto Serif Light"/>
              <a:sym typeface="Roboto Serif Light"/>
            </a:endParaRPr>
          </a:p>
        </p:txBody>
      </p:sp>
      <p:pic>
        <p:nvPicPr>
          <p:cNvPr id="100" name="Google Shape;100;p25"/>
          <p:cNvPicPr preferRelativeResize="0"/>
          <p:nvPr/>
        </p:nvPicPr>
        <p:blipFill>
          <a:blip r:embed="rId3">
            <a:alphaModFix amt="63000"/>
          </a:blip>
          <a:stretch>
            <a:fillRect/>
          </a:stretch>
        </p:blipFill>
        <p:spPr>
          <a:xfrm>
            <a:off x="152400" y="3798100"/>
            <a:ext cx="1260824" cy="1258725"/>
          </a:xfrm>
          <a:prstGeom prst="rect">
            <a:avLst/>
          </a:prstGeom>
          <a:noFill/>
          <a:ln>
            <a:noFill/>
          </a:ln>
        </p:spPr>
      </p:pic>
      <p:sp>
        <p:nvSpPr>
          <p:cNvPr id="101" name="Google Shape;101;p25"/>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a:t>
            </a:r>
            <a:endParaRPr/>
          </a:p>
        </p:txBody>
      </p:sp>
      <p:sp>
        <p:nvSpPr>
          <p:cNvPr id="102" name="Google Shape;102;p25"/>
          <p:cNvSpPr txBox="1"/>
          <p:nvPr/>
        </p:nvSpPr>
        <p:spPr>
          <a:xfrm>
            <a:off x="152400" y="15240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a:t>
            </a:r>
            <a:endParaRPr/>
          </a:p>
        </p:txBody>
      </p:sp>
      <p:pic>
        <p:nvPicPr>
          <p:cNvPr id="103" name="Google Shape;103;p25"/>
          <p:cNvPicPr preferRelativeResize="0"/>
          <p:nvPr/>
        </p:nvPicPr>
        <p:blipFill>
          <a:blip r:embed="rId4">
            <a:alphaModFix/>
          </a:blip>
          <a:stretch>
            <a:fillRect/>
          </a:stretch>
        </p:blipFill>
        <p:spPr>
          <a:xfrm>
            <a:off x="7902400" y="152389"/>
            <a:ext cx="1118751" cy="1043361"/>
          </a:xfrm>
          <a:prstGeom prst="rect">
            <a:avLst/>
          </a:prstGeom>
          <a:noFill/>
          <a:ln>
            <a:noFill/>
          </a:ln>
        </p:spPr>
      </p:pic>
      <p:sp>
        <p:nvSpPr>
          <p:cNvPr id="104" name="Google Shape;104;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sp>
        <p:nvSpPr>
          <p:cNvPr id="105" name="Google Shape;105;p25"/>
          <p:cNvSpPr txBox="1"/>
          <p:nvPr/>
        </p:nvSpPr>
        <p:spPr>
          <a:xfrm>
            <a:off x="1740300" y="4454275"/>
            <a:ext cx="5663400" cy="39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i="1">
                <a:solidFill>
                  <a:schemeClr val="lt1"/>
                </a:solidFill>
                <a:latin typeface="Lora Medium"/>
                <a:ea typeface="Lora Medium"/>
                <a:cs typeface="Lora Medium"/>
                <a:sym typeface="Lora Medium"/>
              </a:rPr>
              <a:t>“Starting with a foothold on the Moon, we pave the way to the cosmos”</a:t>
            </a:r>
            <a:endParaRPr sz="1300" i="1">
              <a:solidFill>
                <a:schemeClr val="lt1"/>
              </a:solidFill>
              <a:latin typeface="Lora Medium"/>
              <a:ea typeface="Lora Medium"/>
              <a:cs typeface="Lora Medium"/>
              <a:sym typeface="Lora Medium"/>
            </a:endParaRPr>
          </a:p>
        </p:txBody>
      </p:sp>
      <p:pic>
        <p:nvPicPr>
          <p:cNvPr id="106" name="Google Shape;106;p25"/>
          <p:cNvPicPr preferRelativeResize="0"/>
          <p:nvPr/>
        </p:nvPicPr>
        <p:blipFill rotWithShape="1">
          <a:blip r:embed="rId5">
            <a:alphaModFix/>
          </a:blip>
          <a:srcRect l="16767" r="10234" b="6559"/>
          <a:stretch/>
        </p:blipFill>
        <p:spPr>
          <a:xfrm>
            <a:off x="3502925" y="2452800"/>
            <a:ext cx="2138143" cy="20525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4"/>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Project Management Tools</a:t>
            </a:r>
            <a:endParaRPr sz="2800" b="1">
              <a:solidFill>
                <a:schemeClr val="lt1"/>
              </a:solidFill>
              <a:latin typeface="Roboto Serif"/>
              <a:ea typeface="Roboto Serif"/>
              <a:cs typeface="Roboto Serif"/>
              <a:sym typeface="Roboto Serif"/>
            </a:endParaRPr>
          </a:p>
        </p:txBody>
      </p:sp>
      <p:sp>
        <p:nvSpPr>
          <p:cNvPr id="215" name="Google Shape;215;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
        <p:nvSpPr>
          <p:cNvPr id="216" name="Google Shape;216;p34"/>
          <p:cNvSpPr txBox="1"/>
          <p:nvPr/>
        </p:nvSpPr>
        <p:spPr>
          <a:xfrm>
            <a:off x="181950" y="75025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D966"/>
                </a:solidFill>
              </a:rPr>
              <a:t>Notion - Documentation, Task Assignment &amp; Meeting Notes</a:t>
            </a:r>
            <a:endParaRPr sz="1600">
              <a:solidFill>
                <a:srgbClr val="FFD700"/>
              </a:solidFill>
            </a:endParaRPr>
          </a:p>
        </p:txBody>
      </p:sp>
      <p:pic>
        <p:nvPicPr>
          <p:cNvPr id="217" name="Google Shape;217;p34" title="Screenshot 2025-08-30 at 11.43.43 PM.png"/>
          <p:cNvPicPr preferRelativeResize="0"/>
          <p:nvPr/>
        </p:nvPicPr>
        <p:blipFill>
          <a:blip r:embed="rId3">
            <a:alphaModFix/>
          </a:blip>
          <a:stretch>
            <a:fillRect/>
          </a:stretch>
        </p:blipFill>
        <p:spPr>
          <a:xfrm>
            <a:off x="1901900" y="1143850"/>
            <a:ext cx="5340196" cy="369485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chemeClr val="dk2"/>
                </a:solidFill>
              </a:rPr>
              <a:t>11</a:t>
            </a:fld>
            <a:endParaRPr>
              <a:solidFill>
                <a:schemeClr val="dk2"/>
              </a:solidFill>
            </a:endParaRPr>
          </a:p>
        </p:txBody>
      </p:sp>
      <p:sp>
        <p:nvSpPr>
          <p:cNvPr id="223" name="Google Shape;223;p35"/>
          <p:cNvSpPr txBox="1">
            <a:spLocks noGrp="1"/>
          </p:cNvSpPr>
          <p:nvPr>
            <p:ph type="body" idx="1"/>
          </p:nvPr>
        </p:nvSpPr>
        <p:spPr>
          <a:xfrm>
            <a:off x="311700" y="1152475"/>
            <a:ext cx="6677700" cy="34164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endParaRPr>
              <a:solidFill>
                <a:schemeClr val="lt1"/>
              </a:solidFill>
              <a:latin typeface="Roboto Serif"/>
              <a:ea typeface="Roboto Serif"/>
              <a:cs typeface="Roboto Serif"/>
              <a:sym typeface="Roboto Serif"/>
            </a:endParaRPr>
          </a:p>
          <a:p>
            <a:pPr marL="457200" lvl="0" indent="-317500" algn="l" rtl="0">
              <a:spcBef>
                <a:spcPts val="1200"/>
              </a:spcBef>
              <a:spcAft>
                <a:spcPts val="0"/>
              </a:spcAft>
              <a:buClr>
                <a:schemeClr val="lt1"/>
              </a:buClr>
              <a:buSzPts val="1400"/>
              <a:buFont typeface="Roboto Serif"/>
              <a:buChar char="●"/>
            </a:pPr>
            <a:r>
              <a:rPr lang="en">
                <a:solidFill>
                  <a:schemeClr val="lt1"/>
                </a:solidFill>
                <a:latin typeface="Roboto Serif"/>
                <a:ea typeface="Roboto Serif"/>
                <a:cs typeface="Roboto Serif"/>
                <a:sym typeface="Roboto Serif"/>
              </a:rPr>
              <a:t>Share important resources</a:t>
            </a:r>
            <a:endParaRPr>
              <a:solidFill>
                <a:schemeClr val="lt1"/>
              </a:solidFill>
              <a:latin typeface="Roboto Serif"/>
              <a:ea typeface="Roboto Serif"/>
              <a:cs typeface="Roboto Serif"/>
              <a:sym typeface="Roboto Serif"/>
            </a:endParaRPr>
          </a:p>
          <a:p>
            <a:pPr marL="457200" lvl="0" indent="-317500" algn="l" rtl="0">
              <a:spcBef>
                <a:spcPts val="0"/>
              </a:spcBef>
              <a:spcAft>
                <a:spcPts val="0"/>
              </a:spcAft>
              <a:buClr>
                <a:schemeClr val="lt1"/>
              </a:buClr>
              <a:buSzPts val="1400"/>
              <a:buFont typeface="Roboto Serif"/>
              <a:buChar char="●"/>
            </a:pPr>
            <a:r>
              <a:rPr lang="en">
                <a:solidFill>
                  <a:schemeClr val="lt1"/>
                </a:solidFill>
                <a:latin typeface="Roboto Serif"/>
                <a:ea typeface="Roboto Serif"/>
                <a:cs typeface="Roboto Serif"/>
                <a:sym typeface="Roboto Serif"/>
              </a:rPr>
              <a:t>Hold virtual meetings</a:t>
            </a:r>
            <a:endParaRPr>
              <a:solidFill>
                <a:schemeClr val="lt1"/>
              </a:solidFill>
              <a:latin typeface="Roboto Serif"/>
              <a:ea typeface="Roboto Serif"/>
              <a:cs typeface="Roboto Serif"/>
              <a:sym typeface="Roboto Serif"/>
            </a:endParaRPr>
          </a:p>
          <a:p>
            <a:pPr marL="457200" lvl="0" indent="-317500" algn="l" rtl="0">
              <a:spcBef>
                <a:spcPts val="0"/>
              </a:spcBef>
              <a:spcAft>
                <a:spcPts val="0"/>
              </a:spcAft>
              <a:buClr>
                <a:schemeClr val="lt1"/>
              </a:buClr>
              <a:buSzPts val="1400"/>
              <a:buFont typeface="Roboto Serif"/>
              <a:buChar char="●"/>
            </a:pPr>
            <a:r>
              <a:rPr lang="en">
                <a:solidFill>
                  <a:schemeClr val="lt1"/>
                </a:solidFill>
                <a:latin typeface="Roboto Serif"/>
                <a:ea typeface="Roboto Serif"/>
                <a:cs typeface="Roboto Serif"/>
                <a:sym typeface="Roboto Serif"/>
              </a:rPr>
              <a:t>Share test results and other relevant media</a:t>
            </a:r>
            <a:endParaRPr>
              <a:solidFill>
                <a:schemeClr val="lt1"/>
              </a:solidFill>
              <a:latin typeface="Roboto Serif"/>
              <a:ea typeface="Roboto Serif"/>
              <a:cs typeface="Roboto Serif"/>
              <a:sym typeface="Roboto Serif"/>
            </a:endParaRPr>
          </a:p>
          <a:p>
            <a:pPr marL="0" lvl="0" indent="0" algn="l" rtl="0">
              <a:spcBef>
                <a:spcPts val="1200"/>
              </a:spcBef>
              <a:spcAft>
                <a:spcPts val="0"/>
              </a:spcAft>
              <a:buNone/>
            </a:pPr>
            <a:endParaRPr>
              <a:solidFill>
                <a:schemeClr val="lt1"/>
              </a:solidFill>
              <a:latin typeface="Roboto Serif"/>
              <a:ea typeface="Roboto Serif"/>
              <a:cs typeface="Roboto Serif"/>
              <a:sym typeface="Roboto Serif"/>
            </a:endParaRPr>
          </a:p>
          <a:p>
            <a:pPr marL="0" lvl="0" indent="0" algn="l" rtl="0">
              <a:spcBef>
                <a:spcPts val="1200"/>
              </a:spcBef>
              <a:spcAft>
                <a:spcPts val="0"/>
              </a:spcAft>
              <a:buNone/>
            </a:pPr>
            <a:endParaRPr>
              <a:solidFill>
                <a:schemeClr val="lt1"/>
              </a:solidFill>
              <a:latin typeface="Roboto Serif"/>
              <a:ea typeface="Roboto Serif"/>
              <a:cs typeface="Roboto Serif"/>
              <a:sym typeface="Roboto Serif"/>
            </a:endParaRPr>
          </a:p>
          <a:p>
            <a:pPr marL="0" lvl="0" indent="0" algn="l" rtl="0">
              <a:spcBef>
                <a:spcPts val="1200"/>
              </a:spcBef>
              <a:spcAft>
                <a:spcPts val="0"/>
              </a:spcAft>
              <a:buNone/>
            </a:pPr>
            <a:r>
              <a:rPr lang="en">
                <a:solidFill>
                  <a:schemeClr val="lt1"/>
                </a:solidFill>
                <a:latin typeface="Roboto Serif"/>
                <a:ea typeface="Roboto Serif"/>
                <a:cs typeface="Roboto Serif"/>
                <a:sym typeface="Roboto Serif"/>
              </a:rPr>
              <a:t>Google Drive - </a:t>
            </a:r>
            <a:endParaRPr>
              <a:solidFill>
                <a:schemeClr val="lt1"/>
              </a:solidFill>
              <a:latin typeface="Roboto Serif"/>
              <a:ea typeface="Roboto Serif"/>
              <a:cs typeface="Roboto Serif"/>
              <a:sym typeface="Roboto Serif"/>
            </a:endParaRPr>
          </a:p>
          <a:p>
            <a:pPr marL="457200" lvl="0" indent="-317500" algn="l" rtl="0">
              <a:spcBef>
                <a:spcPts val="1200"/>
              </a:spcBef>
              <a:spcAft>
                <a:spcPts val="0"/>
              </a:spcAft>
              <a:buClr>
                <a:schemeClr val="lt1"/>
              </a:buClr>
              <a:buSzPts val="1400"/>
              <a:buFont typeface="Roboto Serif"/>
              <a:buChar char="●"/>
            </a:pPr>
            <a:r>
              <a:rPr lang="en">
                <a:solidFill>
                  <a:schemeClr val="lt1"/>
                </a:solidFill>
                <a:latin typeface="Roboto Serif"/>
                <a:ea typeface="Roboto Serif"/>
                <a:cs typeface="Roboto Serif"/>
                <a:sym typeface="Roboto Serif"/>
              </a:rPr>
              <a:t>Upload testing videos</a:t>
            </a:r>
            <a:endParaRPr>
              <a:solidFill>
                <a:schemeClr val="lt1"/>
              </a:solidFill>
              <a:latin typeface="Roboto Serif"/>
              <a:ea typeface="Roboto Serif"/>
              <a:cs typeface="Roboto Serif"/>
              <a:sym typeface="Roboto Serif"/>
            </a:endParaRPr>
          </a:p>
          <a:p>
            <a:pPr marL="457200" lvl="0" indent="-317500" algn="l" rtl="0">
              <a:spcBef>
                <a:spcPts val="0"/>
              </a:spcBef>
              <a:spcAft>
                <a:spcPts val="0"/>
              </a:spcAft>
              <a:buClr>
                <a:schemeClr val="lt1"/>
              </a:buClr>
              <a:buSzPts val="1400"/>
              <a:buFont typeface="Roboto Serif"/>
              <a:buChar char="●"/>
            </a:pPr>
            <a:r>
              <a:rPr lang="en">
                <a:solidFill>
                  <a:schemeClr val="lt1"/>
                </a:solidFill>
                <a:latin typeface="Roboto Serif"/>
                <a:ea typeface="Roboto Serif"/>
                <a:cs typeface="Roboto Serif"/>
                <a:sym typeface="Roboto Serif"/>
              </a:rPr>
              <a:t>Upload project relevant documents</a:t>
            </a:r>
            <a:endParaRPr>
              <a:solidFill>
                <a:schemeClr val="lt1"/>
              </a:solidFill>
              <a:latin typeface="Roboto Serif"/>
              <a:ea typeface="Roboto Serif"/>
              <a:cs typeface="Roboto Serif"/>
              <a:sym typeface="Roboto Serif"/>
            </a:endParaRPr>
          </a:p>
        </p:txBody>
      </p:sp>
      <p:pic>
        <p:nvPicPr>
          <p:cNvPr id="224" name="Google Shape;224;p35"/>
          <p:cNvPicPr preferRelativeResize="0"/>
          <p:nvPr/>
        </p:nvPicPr>
        <p:blipFill>
          <a:blip r:embed="rId3">
            <a:alphaModFix/>
          </a:blip>
          <a:stretch>
            <a:fillRect/>
          </a:stretch>
        </p:blipFill>
        <p:spPr>
          <a:xfrm>
            <a:off x="393875" y="3001319"/>
            <a:ext cx="1775677" cy="530625"/>
          </a:xfrm>
          <a:prstGeom prst="rect">
            <a:avLst/>
          </a:prstGeom>
          <a:noFill/>
          <a:ln>
            <a:noFill/>
          </a:ln>
        </p:spPr>
      </p:pic>
      <p:pic>
        <p:nvPicPr>
          <p:cNvPr id="225" name="Google Shape;225;p35"/>
          <p:cNvPicPr preferRelativeResize="0"/>
          <p:nvPr/>
        </p:nvPicPr>
        <p:blipFill>
          <a:blip r:embed="rId4">
            <a:alphaModFix/>
          </a:blip>
          <a:stretch>
            <a:fillRect/>
          </a:stretch>
        </p:blipFill>
        <p:spPr>
          <a:xfrm>
            <a:off x="393883" y="1024625"/>
            <a:ext cx="1821515" cy="572700"/>
          </a:xfrm>
          <a:prstGeom prst="rect">
            <a:avLst/>
          </a:prstGeom>
          <a:noFill/>
          <a:ln>
            <a:noFill/>
          </a:ln>
        </p:spPr>
      </p:pic>
      <p:pic>
        <p:nvPicPr>
          <p:cNvPr id="226" name="Google Shape;226;p35"/>
          <p:cNvPicPr preferRelativeResize="0"/>
          <p:nvPr/>
        </p:nvPicPr>
        <p:blipFill>
          <a:blip r:embed="rId5">
            <a:alphaModFix/>
          </a:blip>
          <a:stretch>
            <a:fillRect/>
          </a:stretch>
        </p:blipFill>
        <p:spPr>
          <a:xfrm>
            <a:off x="4099250" y="2838425"/>
            <a:ext cx="5012403" cy="1884546"/>
          </a:xfrm>
          <a:prstGeom prst="rect">
            <a:avLst/>
          </a:prstGeom>
          <a:noFill/>
          <a:ln>
            <a:noFill/>
          </a:ln>
        </p:spPr>
      </p:pic>
      <p:sp>
        <p:nvSpPr>
          <p:cNvPr id="227" name="Google Shape;227;p35"/>
          <p:cNvSpPr txBox="1">
            <a:spLocks noGrp="1"/>
          </p:cNvSpPr>
          <p:nvPr>
            <p:ph type="ctrTitle" idx="4294967295"/>
          </p:nvPr>
        </p:nvSpPr>
        <p:spPr>
          <a:xfrm>
            <a:off x="311700" y="18520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Project Management Tools</a:t>
            </a:r>
            <a:endParaRPr sz="2800" b="1">
              <a:solidFill>
                <a:schemeClr val="lt1"/>
              </a:solidFill>
              <a:latin typeface="Roboto Serif"/>
              <a:ea typeface="Roboto Serif"/>
              <a:cs typeface="Roboto Serif"/>
              <a:sym typeface="Roboto Serif"/>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6"/>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Project Management Tools</a:t>
            </a:r>
            <a:endParaRPr sz="2800" b="1">
              <a:solidFill>
                <a:schemeClr val="lt1"/>
              </a:solidFill>
              <a:latin typeface="Roboto Serif"/>
              <a:ea typeface="Roboto Serif"/>
              <a:cs typeface="Roboto Serif"/>
              <a:sym typeface="Roboto Serif"/>
            </a:endParaRPr>
          </a:p>
        </p:txBody>
      </p:sp>
      <p:sp>
        <p:nvSpPr>
          <p:cNvPr id="233" name="Google Shape;233;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pic>
        <p:nvPicPr>
          <p:cNvPr id="234" name="Google Shape;234;p36"/>
          <p:cNvPicPr preferRelativeResize="0"/>
          <p:nvPr/>
        </p:nvPicPr>
        <p:blipFill>
          <a:blip r:embed="rId3">
            <a:alphaModFix/>
          </a:blip>
          <a:stretch>
            <a:fillRect/>
          </a:stretch>
        </p:blipFill>
        <p:spPr>
          <a:xfrm>
            <a:off x="1445812" y="1228675"/>
            <a:ext cx="6252375" cy="3434549"/>
          </a:xfrm>
          <a:prstGeom prst="rect">
            <a:avLst/>
          </a:prstGeom>
          <a:noFill/>
          <a:ln>
            <a:noFill/>
          </a:ln>
        </p:spPr>
      </p:pic>
      <p:sp>
        <p:nvSpPr>
          <p:cNvPr id="235" name="Google Shape;235;p36"/>
          <p:cNvSpPr txBox="1"/>
          <p:nvPr/>
        </p:nvSpPr>
        <p:spPr>
          <a:xfrm>
            <a:off x="173125" y="79260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D966"/>
                </a:solidFill>
                <a:latin typeface="Roboto Serif"/>
                <a:ea typeface="Roboto Serif"/>
                <a:cs typeface="Roboto Serif"/>
                <a:sym typeface="Roboto Serif"/>
              </a:rPr>
              <a:t>GitHub - Managing Code Collaboration</a:t>
            </a:r>
            <a:endParaRPr sz="1600">
              <a:solidFill>
                <a:srgbClr val="FFD700"/>
              </a:solidFill>
              <a:latin typeface="Roboto Serif"/>
              <a:ea typeface="Roboto Serif"/>
              <a:cs typeface="Roboto Serif"/>
              <a:sym typeface="Roboto Serif"/>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7"/>
          <p:cNvSpPr txBox="1">
            <a:spLocks noGrp="1"/>
          </p:cNvSpPr>
          <p:nvPr>
            <p:ph type="ctrTitle"/>
          </p:nvPr>
        </p:nvSpPr>
        <p:spPr>
          <a:xfrm>
            <a:off x="311700" y="-15240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Lessons &amp; Improvements</a:t>
            </a:r>
            <a:endParaRPr sz="2800" b="1">
              <a:solidFill>
                <a:schemeClr val="lt1"/>
              </a:solidFill>
              <a:latin typeface="Roboto Serif"/>
              <a:ea typeface="Roboto Serif"/>
              <a:cs typeface="Roboto Serif"/>
              <a:sym typeface="Roboto Serif"/>
            </a:endParaRPr>
          </a:p>
        </p:txBody>
      </p:sp>
      <p:sp>
        <p:nvSpPr>
          <p:cNvPr id="241" name="Google Shape;241;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
        <p:nvSpPr>
          <p:cNvPr id="242" name="Google Shape;242;p37"/>
          <p:cNvSpPr txBox="1"/>
          <p:nvPr/>
        </p:nvSpPr>
        <p:spPr>
          <a:xfrm>
            <a:off x="181950" y="75025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FFD700"/>
              </a:solidFill>
            </a:endParaRPr>
          </a:p>
        </p:txBody>
      </p:sp>
      <p:graphicFrame>
        <p:nvGraphicFramePr>
          <p:cNvPr id="243" name="Google Shape;243;p37"/>
          <p:cNvGraphicFramePr/>
          <p:nvPr/>
        </p:nvGraphicFramePr>
        <p:xfrm>
          <a:off x="246825" y="750250"/>
          <a:ext cx="8650350" cy="4068870"/>
        </p:xfrm>
        <a:graphic>
          <a:graphicData uri="http://schemas.openxmlformats.org/drawingml/2006/table">
            <a:tbl>
              <a:tblPr>
                <a:noFill/>
                <a:tableStyleId>{1514BE62-807E-4A42-9089-47AA0E7BF802}</a:tableStyleId>
              </a:tblPr>
              <a:tblGrid>
                <a:gridCol w="751750">
                  <a:extLst>
                    <a:ext uri="{9D8B030D-6E8A-4147-A177-3AD203B41FA5}">
                      <a16:colId xmlns:a16="http://schemas.microsoft.com/office/drawing/2014/main" val="20000"/>
                    </a:ext>
                  </a:extLst>
                </a:gridCol>
                <a:gridCol w="3638300">
                  <a:extLst>
                    <a:ext uri="{9D8B030D-6E8A-4147-A177-3AD203B41FA5}">
                      <a16:colId xmlns:a16="http://schemas.microsoft.com/office/drawing/2014/main" val="20001"/>
                    </a:ext>
                  </a:extLst>
                </a:gridCol>
                <a:gridCol w="4260300">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en" b="1">
                          <a:solidFill>
                            <a:srgbClr val="FFD700"/>
                          </a:solidFill>
                          <a:latin typeface="Roboto Serif"/>
                          <a:ea typeface="Roboto Serif"/>
                          <a:cs typeface="Roboto Serif"/>
                          <a:sym typeface="Roboto Serif"/>
                        </a:rPr>
                        <a:t>S.No</a:t>
                      </a:r>
                      <a:endParaRPr b="1">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0"/>
                        </a:spcAft>
                        <a:buNone/>
                      </a:pPr>
                      <a:r>
                        <a:rPr lang="en" b="1">
                          <a:solidFill>
                            <a:srgbClr val="FFD700"/>
                          </a:solidFill>
                          <a:latin typeface="Roboto Serif"/>
                          <a:ea typeface="Roboto Serif"/>
                          <a:cs typeface="Roboto Serif"/>
                          <a:sym typeface="Roboto Serif"/>
                        </a:rPr>
                        <a:t>Lesson</a:t>
                      </a:r>
                      <a:endParaRPr b="1">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0"/>
                        </a:spcAft>
                        <a:buNone/>
                      </a:pPr>
                      <a:r>
                        <a:rPr lang="en" b="1">
                          <a:solidFill>
                            <a:srgbClr val="FFD700"/>
                          </a:solidFill>
                          <a:latin typeface="Roboto Serif"/>
                          <a:ea typeface="Roboto Serif"/>
                          <a:cs typeface="Roboto Serif"/>
                          <a:sym typeface="Roboto Serif"/>
                        </a:rPr>
                        <a:t>Improvements</a:t>
                      </a:r>
                      <a:endParaRPr b="1">
                        <a:solidFill>
                          <a:srgbClr val="FFD700"/>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1000"/>
                        </a:spcAft>
                        <a:buNone/>
                      </a:pPr>
                      <a:r>
                        <a:rPr lang="en" sz="1460">
                          <a:solidFill>
                            <a:schemeClr val="lt1"/>
                          </a:solidFill>
                          <a:latin typeface="Roboto Serif"/>
                          <a:ea typeface="Roboto Serif"/>
                          <a:cs typeface="Roboto Serif"/>
                          <a:sym typeface="Roboto Serif"/>
                        </a:rPr>
                        <a:t>1</a:t>
                      </a:r>
                      <a:endParaRPr sz="1460">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Deadlines and milestones missed leading to time crunch close to SVD</a:t>
                      </a:r>
                      <a:endParaRPr sz="1300">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Introduced Objectives &amp; Key Results (OKR) framework to track progress with development deadline in PR 10</a:t>
                      </a:r>
                      <a:endParaRPr sz="1300">
                        <a:solidFill>
                          <a:schemeClr val="lt1"/>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solidFill>
                            <a:schemeClr val="lt1"/>
                          </a:solidFill>
                          <a:latin typeface="Roboto Serif"/>
                          <a:ea typeface="Roboto Serif"/>
                          <a:cs typeface="Roboto Serif"/>
                          <a:sym typeface="Roboto Serif"/>
                        </a:rPr>
                        <a:t>2</a:t>
                      </a:r>
                      <a:endParaRPr>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Code sometimes breaks or fails to build due to newly added code</a:t>
                      </a:r>
                      <a:endParaRPr sz="1300">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New GitHub version control to track new additions to codebase</a:t>
                      </a:r>
                      <a:endParaRPr sz="1300">
                        <a:solidFill>
                          <a:schemeClr val="lt1"/>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a:solidFill>
                            <a:schemeClr val="lt1"/>
                          </a:solidFill>
                          <a:latin typeface="Roboto Serif"/>
                          <a:ea typeface="Roboto Serif"/>
                          <a:cs typeface="Roboto Serif"/>
                          <a:sym typeface="Roboto Serif"/>
                        </a:rPr>
                        <a:t>3</a:t>
                      </a:r>
                      <a:endParaRPr>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Poor code documentation and difficult to read code</a:t>
                      </a:r>
                      <a:endParaRPr sz="1300">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Standardized code convention and architecture</a:t>
                      </a:r>
                      <a:endParaRPr sz="1300">
                        <a:solidFill>
                          <a:schemeClr val="lt1"/>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a:solidFill>
                            <a:schemeClr val="lt1"/>
                          </a:solidFill>
                          <a:latin typeface="Roboto Serif"/>
                          <a:ea typeface="Roboto Serif"/>
                          <a:cs typeface="Roboto Serif"/>
                          <a:sym typeface="Roboto Serif"/>
                        </a:rPr>
                        <a:t>4</a:t>
                      </a:r>
                      <a:endParaRPr>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Testing schedule often missed as development is prioritized</a:t>
                      </a:r>
                      <a:endParaRPr sz="1300">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Testing tracked as a part of OKR; testing schedule bundled with sprint milestones</a:t>
                      </a:r>
                      <a:endParaRPr sz="1300">
                        <a:solidFill>
                          <a:schemeClr val="lt1"/>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4"/>
                  </a:ext>
                </a:extLst>
              </a:tr>
              <a:tr h="462900">
                <a:tc>
                  <a:txBody>
                    <a:bodyPr/>
                    <a:lstStyle/>
                    <a:p>
                      <a:pPr marL="0" lvl="0" indent="0" algn="ctr" rtl="0">
                        <a:spcBef>
                          <a:spcPts val="0"/>
                        </a:spcBef>
                        <a:spcAft>
                          <a:spcPts val="0"/>
                        </a:spcAft>
                        <a:buNone/>
                      </a:pPr>
                      <a:r>
                        <a:rPr lang="en">
                          <a:solidFill>
                            <a:schemeClr val="lt1"/>
                          </a:solidFill>
                          <a:latin typeface="Roboto Serif"/>
                          <a:ea typeface="Roboto Serif"/>
                          <a:cs typeface="Roboto Serif"/>
                          <a:sym typeface="Roboto Serif"/>
                        </a:rPr>
                        <a:t>5</a:t>
                      </a:r>
                      <a:endParaRPr>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Hardware needs to be robust, even small issues affect the entire timeline</a:t>
                      </a:r>
                      <a:endParaRPr sz="1300">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Consistent testing of software on hardware in the MoonYard</a:t>
                      </a:r>
                      <a:endParaRPr sz="1300">
                        <a:solidFill>
                          <a:schemeClr val="lt1"/>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lgn="ctr" rtl="0">
                        <a:spcBef>
                          <a:spcPts val="0"/>
                        </a:spcBef>
                        <a:spcAft>
                          <a:spcPts val="0"/>
                        </a:spcAft>
                        <a:buNone/>
                      </a:pPr>
                      <a:r>
                        <a:rPr lang="en">
                          <a:solidFill>
                            <a:schemeClr val="lt1"/>
                          </a:solidFill>
                          <a:latin typeface="Roboto Serif"/>
                          <a:ea typeface="Roboto Serif"/>
                          <a:cs typeface="Roboto Serif"/>
                          <a:sym typeface="Roboto Serif"/>
                        </a:rPr>
                        <a:t>6</a:t>
                      </a:r>
                      <a:endParaRPr>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Integration being left to the end causes unprecedented issues and delays</a:t>
                      </a:r>
                      <a:endParaRPr sz="1300">
                        <a:solidFill>
                          <a:schemeClr val="lt1"/>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1000"/>
                        </a:spcAft>
                        <a:buNone/>
                      </a:pPr>
                      <a:r>
                        <a:rPr lang="en" sz="1300">
                          <a:solidFill>
                            <a:schemeClr val="lt1"/>
                          </a:solidFill>
                          <a:latin typeface="Roboto Serif"/>
                          <a:ea typeface="Roboto Serif"/>
                          <a:cs typeface="Roboto Serif"/>
                          <a:sym typeface="Roboto Serif"/>
                        </a:rPr>
                        <a:t>Following a Continuous Integration and Testing methodology</a:t>
                      </a:r>
                      <a:endParaRPr sz="1300">
                        <a:solidFill>
                          <a:schemeClr val="lt1"/>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6"/>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8"/>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rgbClr val="FFD700"/>
                </a:solidFill>
                <a:latin typeface="Roboto Serif"/>
                <a:ea typeface="Roboto Serif"/>
                <a:cs typeface="Roboto Serif"/>
                <a:sym typeface="Roboto Serif"/>
              </a:rPr>
              <a:t>(New!)</a:t>
            </a:r>
            <a:r>
              <a:rPr lang="en" sz="2800" b="1">
                <a:solidFill>
                  <a:schemeClr val="lt1"/>
                </a:solidFill>
                <a:latin typeface="Roboto Serif"/>
                <a:ea typeface="Roboto Serif"/>
                <a:cs typeface="Roboto Serif"/>
                <a:sym typeface="Roboto Serif"/>
              </a:rPr>
              <a:t> Objectives &amp; Key Results (OKR)</a:t>
            </a:r>
            <a:endParaRPr sz="2800" b="1">
              <a:solidFill>
                <a:schemeClr val="lt1"/>
              </a:solidFill>
              <a:latin typeface="Roboto Serif"/>
              <a:ea typeface="Roboto Serif"/>
              <a:cs typeface="Roboto Serif"/>
              <a:sym typeface="Roboto Serif"/>
            </a:endParaRPr>
          </a:p>
        </p:txBody>
      </p:sp>
      <p:sp>
        <p:nvSpPr>
          <p:cNvPr id="249" name="Google Shape;249;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
        <p:nvSpPr>
          <p:cNvPr id="250" name="Google Shape;250;p38"/>
          <p:cNvSpPr txBox="1"/>
          <p:nvPr/>
        </p:nvSpPr>
        <p:spPr>
          <a:xfrm>
            <a:off x="181950" y="75025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FFD700"/>
              </a:solidFill>
            </a:endParaRPr>
          </a:p>
        </p:txBody>
      </p:sp>
      <p:sp>
        <p:nvSpPr>
          <p:cNvPr id="251" name="Google Shape;251;p38"/>
          <p:cNvSpPr txBox="1">
            <a:spLocks noGrp="1"/>
          </p:cNvSpPr>
          <p:nvPr>
            <p:ph type="body" idx="4294967295"/>
          </p:nvPr>
        </p:nvSpPr>
        <p:spPr>
          <a:xfrm>
            <a:off x="181950" y="892150"/>
            <a:ext cx="9031200" cy="659700"/>
          </a:xfrm>
          <a:prstGeom prst="rect">
            <a:avLst/>
          </a:prstGeom>
        </p:spPr>
        <p:txBody>
          <a:bodyPr spcFirstLastPara="1" wrap="square" lIns="91425" tIns="91425" rIns="91425" bIns="91425" anchor="t" anchorCtr="0">
            <a:noAutofit/>
          </a:bodyPr>
          <a:lstStyle/>
          <a:p>
            <a:pPr marL="0" lvl="0" indent="0" algn="l" rtl="0">
              <a:lnSpc>
                <a:spcPct val="130000"/>
              </a:lnSpc>
              <a:spcBef>
                <a:spcPts val="0"/>
              </a:spcBef>
              <a:spcAft>
                <a:spcPts val="0"/>
              </a:spcAft>
              <a:buNone/>
            </a:pPr>
            <a:r>
              <a:rPr lang="en" sz="1481" i="1">
                <a:solidFill>
                  <a:srgbClr val="FF0000"/>
                </a:solidFill>
                <a:latin typeface="Roboto Serif"/>
                <a:ea typeface="Roboto Serif"/>
                <a:cs typeface="Roboto Serif"/>
                <a:sym typeface="Roboto Serif"/>
              </a:rPr>
              <a:t>Definition:</a:t>
            </a:r>
            <a:endParaRPr sz="1481" i="1">
              <a:solidFill>
                <a:srgbClr val="FF0000"/>
              </a:solidFill>
              <a:latin typeface="Roboto Serif"/>
              <a:ea typeface="Roboto Serif"/>
              <a:cs typeface="Roboto Serif"/>
              <a:sym typeface="Roboto Serif"/>
            </a:endParaRPr>
          </a:p>
          <a:p>
            <a:pPr marL="0" lvl="0" indent="0" algn="l" rtl="0">
              <a:lnSpc>
                <a:spcPct val="130000"/>
              </a:lnSpc>
              <a:spcBef>
                <a:spcPts val="0"/>
              </a:spcBef>
              <a:spcAft>
                <a:spcPts val="0"/>
              </a:spcAft>
              <a:buNone/>
            </a:pPr>
            <a:r>
              <a:rPr lang="en" sz="1481">
                <a:solidFill>
                  <a:schemeClr val="lt1"/>
                </a:solidFill>
                <a:latin typeface="Roboto Serif"/>
                <a:ea typeface="Roboto Serif"/>
                <a:cs typeface="Roboto Serif"/>
                <a:sym typeface="Roboto Serif"/>
              </a:rPr>
              <a:t>Framework used to define goals (Objectives) and track progress toward them (Key Results)</a:t>
            </a:r>
            <a:endParaRPr sz="1481">
              <a:solidFill>
                <a:schemeClr val="lt1"/>
              </a:solidFill>
              <a:latin typeface="Roboto Serif"/>
              <a:ea typeface="Roboto Serif"/>
              <a:cs typeface="Roboto Serif"/>
              <a:sym typeface="Roboto Serif"/>
            </a:endParaRPr>
          </a:p>
        </p:txBody>
      </p:sp>
      <p:sp>
        <p:nvSpPr>
          <p:cNvPr id="252" name="Google Shape;252;p38"/>
          <p:cNvSpPr txBox="1">
            <a:spLocks noGrp="1"/>
          </p:cNvSpPr>
          <p:nvPr>
            <p:ph type="body" idx="4294967295"/>
          </p:nvPr>
        </p:nvSpPr>
        <p:spPr>
          <a:xfrm>
            <a:off x="181950" y="1842325"/>
            <a:ext cx="4390200" cy="2820900"/>
          </a:xfrm>
          <a:prstGeom prst="rect">
            <a:avLst/>
          </a:prstGeom>
        </p:spPr>
        <p:txBody>
          <a:bodyPr spcFirstLastPara="1" wrap="square" lIns="91425" tIns="91425" rIns="91425" bIns="91425" anchor="t" anchorCtr="0">
            <a:noAutofit/>
          </a:bodyPr>
          <a:lstStyle/>
          <a:p>
            <a:pPr marL="457200" lvl="0" indent="-322700" algn="l" rtl="0">
              <a:lnSpc>
                <a:spcPct val="115000"/>
              </a:lnSpc>
              <a:spcBef>
                <a:spcPts val="0"/>
              </a:spcBef>
              <a:spcAft>
                <a:spcPts val="0"/>
              </a:spcAft>
              <a:buClr>
                <a:schemeClr val="lt1"/>
              </a:buClr>
              <a:buSzPts val="1482"/>
              <a:buFont typeface="Roboto Serif"/>
              <a:buChar char="●"/>
            </a:pPr>
            <a:r>
              <a:rPr lang="en" sz="1481">
                <a:solidFill>
                  <a:schemeClr val="lt1"/>
                </a:solidFill>
                <a:latin typeface="Roboto Serif"/>
                <a:ea typeface="Roboto Serif"/>
                <a:cs typeface="Roboto Serif"/>
                <a:sym typeface="Roboto Serif"/>
              </a:rPr>
              <a:t>Used mandatory performance requirements defined in Critical Design Review to come up with clearly defined Objectives for FVD (PR 12)</a:t>
            </a:r>
            <a:endParaRPr sz="1481">
              <a:solidFill>
                <a:schemeClr val="lt1"/>
              </a:solidFill>
              <a:latin typeface="Roboto Serif"/>
              <a:ea typeface="Roboto Serif"/>
              <a:cs typeface="Roboto Serif"/>
              <a:sym typeface="Roboto Serif"/>
            </a:endParaRPr>
          </a:p>
          <a:p>
            <a:pPr marL="457200" lvl="0" indent="-322700" algn="l" rtl="0">
              <a:lnSpc>
                <a:spcPct val="115000"/>
              </a:lnSpc>
              <a:spcBef>
                <a:spcPts val="0"/>
              </a:spcBef>
              <a:spcAft>
                <a:spcPts val="0"/>
              </a:spcAft>
              <a:buClr>
                <a:schemeClr val="lt1"/>
              </a:buClr>
              <a:buSzPts val="1482"/>
              <a:buFont typeface="Roboto Serif"/>
              <a:buChar char="●"/>
            </a:pPr>
            <a:r>
              <a:rPr lang="en" sz="1481">
                <a:solidFill>
                  <a:schemeClr val="lt1"/>
                </a:solidFill>
                <a:latin typeface="Roboto Serif"/>
                <a:ea typeface="Roboto Serif"/>
                <a:cs typeface="Roboto Serif"/>
                <a:sym typeface="Roboto Serif"/>
              </a:rPr>
              <a:t>Back-substituted to previous PRs to determine what Key Results needs to be achieved to achieve the Objectives for the next PR</a:t>
            </a:r>
            <a:endParaRPr sz="1481">
              <a:solidFill>
                <a:schemeClr val="lt1"/>
              </a:solidFill>
              <a:latin typeface="Roboto Serif"/>
              <a:ea typeface="Roboto Serif"/>
              <a:cs typeface="Roboto Serif"/>
              <a:sym typeface="Roboto Serif"/>
            </a:endParaRPr>
          </a:p>
          <a:p>
            <a:pPr marL="457200" lvl="0" indent="-322700" algn="l" rtl="0">
              <a:lnSpc>
                <a:spcPct val="115000"/>
              </a:lnSpc>
              <a:spcBef>
                <a:spcPts val="0"/>
              </a:spcBef>
              <a:spcAft>
                <a:spcPts val="0"/>
              </a:spcAft>
              <a:buClr>
                <a:schemeClr val="lt1"/>
              </a:buClr>
              <a:buSzPts val="1482"/>
              <a:buFont typeface="Roboto Serif"/>
              <a:buChar char="●"/>
            </a:pPr>
            <a:r>
              <a:rPr lang="en" sz="1481">
                <a:solidFill>
                  <a:schemeClr val="lt1"/>
                </a:solidFill>
                <a:latin typeface="Roboto Serif"/>
                <a:ea typeface="Roboto Serif"/>
                <a:cs typeface="Roboto Serif"/>
                <a:sym typeface="Roboto Serif"/>
              </a:rPr>
              <a:t>Assigned owners to each Key Result to benchmark contribution</a:t>
            </a:r>
            <a:endParaRPr sz="1481">
              <a:solidFill>
                <a:schemeClr val="lt1"/>
              </a:solidFill>
              <a:latin typeface="Roboto Serif"/>
              <a:ea typeface="Roboto Serif"/>
              <a:cs typeface="Roboto Serif"/>
              <a:sym typeface="Roboto Serif"/>
            </a:endParaRPr>
          </a:p>
        </p:txBody>
      </p:sp>
      <p:sp>
        <p:nvSpPr>
          <p:cNvPr id="253" name="Google Shape;253;p38"/>
          <p:cNvSpPr/>
          <p:nvPr/>
        </p:nvSpPr>
        <p:spPr>
          <a:xfrm>
            <a:off x="5355300" y="1707825"/>
            <a:ext cx="1980000" cy="315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t>Requirements</a:t>
            </a:r>
            <a:endParaRPr sz="1300"/>
          </a:p>
        </p:txBody>
      </p:sp>
      <p:cxnSp>
        <p:nvCxnSpPr>
          <p:cNvPr id="254" name="Google Shape;254;p38"/>
          <p:cNvCxnSpPr>
            <a:stCxn id="253" idx="2"/>
            <a:endCxn id="255" idx="0"/>
          </p:cNvCxnSpPr>
          <p:nvPr/>
        </p:nvCxnSpPr>
        <p:spPr>
          <a:xfrm>
            <a:off x="6345300" y="2023725"/>
            <a:ext cx="0" cy="191100"/>
          </a:xfrm>
          <a:prstGeom prst="straightConnector1">
            <a:avLst/>
          </a:prstGeom>
          <a:noFill/>
          <a:ln w="9525" cap="flat" cmpd="sng">
            <a:solidFill>
              <a:schemeClr val="lt1"/>
            </a:solidFill>
            <a:prstDash val="solid"/>
            <a:round/>
            <a:headEnd type="none" w="med" len="med"/>
            <a:tailEnd type="triangle" w="med" len="med"/>
          </a:ln>
        </p:spPr>
      </p:cxnSp>
      <p:sp>
        <p:nvSpPr>
          <p:cNvPr id="255" name="Google Shape;255;p38"/>
          <p:cNvSpPr/>
          <p:nvPr/>
        </p:nvSpPr>
        <p:spPr>
          <a:xfrm>
            <a:off x="5355300" y="2214950"/>
            <a:ext cx="1980000" cy="315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t>FVD Objectives</a:t>
            </a:r>
            <a:endParaRPr sz="1300"/>
          </a:p>
        </p:txBody>
      </p:sp>
      <p:sp>
        <p:nvSpPr>
          <p:cNvPr id="256" name="Google Shape;256;p38"/>
          <p:cNvSpPr/>
          <p:nvPr/>
        </p:nvSpPr>
        <p:spPr>
          <a:xfrm>
            <a:off x="5355300" y="2722075"/>
            <a:ext cx="1980000" cy="315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t>PR 11 Key Results</a:t>
            </a:r>
            <a:endParaRPr sz="1300"/>
          </a:p>
        </p:txBody>
      </p:sp>
      <p:cxnSp>
        <p:nvCxnSpPr>
          <p:cNvPr id="257" name="Google Shape;257;p38"/>
          <p:cNvCxnSpPr/>
          <p:nvPr/>
        </p:nvCxnSpPr>
        <p:spPr>
          <a:xfrm>
            <a:off x="6345300" y="2530975"/>
            <a:ext cx="0" cy="191100"/>
          </a:xfrm>
          <a:prstGeom prst="straightConnector1">
            <a:avLst/>
          </a:prstGeom>
          <a:noFill/>
          <a:ln w="9525" cap="flat" cmpd="sng">
            <a:solidFill>
              <a:schemeClr val="lt1"/>
            </a:solidFill>
            <a:prstDash val="solid"/>
            <a:round/>
            <a:headEnd type="none" w="med" len="med"/>
            <a:tailEnd type="triangle" w="med" len="med"/>
          </a:ln>
        </p:spPr>
      </p:cxnSp>
      <p:sp>
        <p:nvSpPr>
          <p:cNvPr id="258" name="Google Shape;258;p38"/>
          <p:cNvSpPr/>
          <p:nvPr/>
        </p:nvSpPr>
        <p:spPr>
          <a:xfrm>
            <a:off x="5355300" y="3229200"/>
            <a:ext cx="1980000" cy="315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t>Key Result Owner</a:t>
            </a:r>
            <a:endParaRPr sz="1300"/>
          </a:p>
        </p:txBody>
      </p:sp>
      <p:cxnSp>
        <p:nvCxnSpPr>
          <p:cNvPr id="259" name="Google Shape;259;p38"/>
          <p:cNvCxnSpPr/>
          <p:nvPr/>
        </p:nvCxnSpPr>
        <p:spPr>
          <a:xfrm>
            <a:off x="6345300" y="3038225"/>
            <a:ext cx="0" cy="191100"/>
          </a:xfrm>
          <a:prstGeom prst="straightConnector1">
            <a:avLst/>
          </a:prstGeom>
          <a:noFill/>
          <a:ln w="9525" cap="flat" cmpd="sng">
            <a:solidFill>
              <a:schemeClr val="lt1"/>
            </a:solidFill>
            <a:prstDash val="solid"/>
            <a:round/>
            <a:headEnd type="none" w="med" len="med"/>
            <a:tailEnd type="triangle" w="med" len="med"/>
          </a:ln>
        </p:spPr>
      </p:cxnSp>
      <p:sp>
        <p:nvSpPr>
          <p:cNvPr id="260" name="Google Shape;260;p38"/>
          <p:cNvSpPr/>
          <p:nvPr/>
        </p:nvSpPr>
        <p:spPr>
          <a:xfrm>
            <a:off x="5355300" y="3974700"/>
            <a:ext cx="1980000" cy="315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t>PR 7 Key Results</a:t>
            </a:r>
            <a:endParaRPr sz="1300"/>
          </a:p>
        </p:txBody>
      </p:sp>
      <p:cxnSp>
        <p:nvCxnSpPr>
          <p:cNvPr id="261" name="Google Shape;261;p38"/>
          <p:cNvCxnSpPr>
            <a:stCxn id="258" idx="2"/>
          </p:cNvCxnSpPr>
          <p:nvPr/>
        </p:nvCxnSpPr>
        <p:spPr>
          <a:xfrm>
            <a:off x="6345300" y="3545100"/>
            <a:ext cx="0" cy="429600"/>
          </a:xfrm>
          <a:prstGeom prst="straightConnector1">
            <a:avLst/>
          </a:prstGeom>
          <a:noFill/>
          <a:ln w="9525" cap="flat" cmpd="sng">
            <a:solidFill>
              <a:schemeClr val="lt1"/>
            </a:solidFill>
            <a:prstDash val="solid"/>
            <a:round/>
            <a:headEnd type="none" w="med" len="med"/>
            <a:tailEnd type="triangle" w="med" len="med"/>
          </a:ln>
        </p:spPr>
      </p:cxnSp>
      <p:sp>
        <p:nvSpPr>
          <p:cNvPr id="262" name="Google Shape;262;p38"/>
          <p:cNvSpPr/>
          <p:nvPr/>
        </p:nvSpPr>
        <p:spPr>
          <a:xfrm>
            <a:off x="5355300" y="4481825"/>
            <a:ext cx="1980000" cy="315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t>Key Result Owner</a:t>
            </a:r>
            <a:endParaRPr sz="1300"/>
          </a:p>
        </p:txBody>
      </p:sp>
      <p:cxnSp>
        <p:nvCxnSpPr>
          <p:cNvPr id="263" name="Google Shape;263;p38"/>
          <p:cNvCxnSpPr/>
          <p:nvPr/>
        </p:nvCxnSpPr>
        <p:spPr>
          <a:xfrm>
            <a:off x="6345300" y="4290850"/>
            <a:ext cx="0" cy="191100"/>
          </a:xfrm>
          <a:prstGeom prst="straightConnector1">
            <a:avLst/>
          </a:prstGeom>
          <a:noFill/>
          <a:ln w="9525" cap="flat" cmpd="sng">
            <a:solidFill>
              <a:schemeClr val="lt1"/>
            </a:solidFill>
            <a:prstDash val="solid"/>
            <a:round/>
            <a:headEnd type="none" w="med" len="med"/>
            <a:tailEnd type="triangle" w="med" len="med"/>
          </a:ln>
        </p:spPr>
      </p:cxnSp>
      <p:sp>
        <p:nvSpPr>
          <p:cNvPr id="264" name="Google Shape;264;p38"/>
          <p:cNvSpPr txBox="1"/>
          <p:nvPr/>
        </p:nvSpPr>
        <p:spPr>
          <a:xfrm rot="5400000">
            <a:off x="6345150" y="3553688"/>
            <a:ext cx="413100" cy="41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rPr>
              <a:t>…</a:t>
            </a:r>
            <a:endParaRPr sz="18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9"/>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rgbClr val="FFD700"/>
                </a:solidFill>
                <a:latin typeface="Roboto Serif"/>
                <a:ea typeface="Roboto Serif"/>
                <a:cs typeface="Roboto Serif"/>
                <a:sym typeface="Roboto Serif"/>
              </a:rPr>
              <a:t>(New!)</a:t>
            </a:r>
            <a:r>
              <a:rPr lang="en" sz="2800" b="1">
                <a:solidFill>
                  <a:schemeClr val="lt1"/>
                </a:solidFill>
                <a:latin typeface="Roboto Serif"/>
                <a:ea typeface="Roboto Serif"/>
                <a:cs typeface="Roboto Serif"/>
                <a:sym typeface="Roboto Serif"/>
              </a:rPr>
              <a:t> Objectives &amp; Key Results (OKR)</a:t>
            </a:r>
            <a:endParaRPr sz="2800" b="1">
              <a:solidFill>
                <a:schemeClr val="lt1"/>
              </a:solidFill>
              <a:latin typeface="Roboto Serif"/>
              <a:ea typeface="Roboto Serif"/>
              <a:cs typeface="Roboto Serif"/>
              <a:sym typeface="Roboto Serif"/>
            </a:endParaRPr>
          </a:p>
        </p:txBody>
      </p:sp>
      <p:pic>
        <p:nvPicPr>
          <p:cNvPr id="270" name="Google Shape;270;p39" title="Screenshot 2025-08-30 at 11.25.18 PM.png"/>
          <p:cNvPicPr preferRelativeResize="0"/>
          <p:nvPr/>
        </p:nvPicPr>
        <p:blipFill>
          <a:blip r:embed="rId3">
            <a:alphaModFix/>
          </a:blip>
          <a:stretch>
            <a:fillRect/>
          </a:stretch>
        </p:blipFill>
        <p:spPr>
          <a:xfrm>
            <a:off x="5991575" y="813450"/>
            <a:ext cx="3000036" cy="4046101"/>
          </a:xfrm>
          <a:prstGeom prst="rect">
            <a:avLst/>
          </a:prstGeom>
          <a:noFill/>
          <a:ln>
            <a:noFill/>
          </a:ln>
        </p:spPr>
      </p:pic>
      <p:pic>
        <p:nvPicPr>
          <p:cNvPr id="271" name="Google Shape;271;p39" title="Screenshot 2025-08-30 at 11.25.53 PM.png"/>
          <p:cNvPicPr preferRelativeResize="0"/>
          <p:nvPr/>
        </p:nvPicPr>
        <p:blipFill>
          <a:blip r:embed="rId4">
            <a:alphaModFix/>
          </a:blip>
          <a:stretch>
            <a:fillRect/>
          </a:stretch>
        </p:blipFill>
        <p:spPr>
          <a:xfrm>
            <a:off x="2468249" y="813450"/>
            <a:ext cx="3370970" cy="4046102"/>
          </a:xfrm>
          <a:prstGeom prst="rect">
            <a:avLst/>
          </a:prstGeom>
          <a:noFill/>
          <a:ln>
            <a:noFill/>
          </a:ln>
        </p:spPr>
      </p:pic>
      <p:sp>
        <p:nvSpPr>
          <p:cNvPr id="272" name="Google Shape;272;p39"/>
          <p:cNvSpPr txBox="1">
            <a:spLocks noGrp="1"/>
          </p:cNvSpPr>
          <p:nvPr>
            <p:ph type="body" idx="4294967295"/>
          </p:nvPr>
        </p:nvSpPr>
        <p:spPr>
          <a:xfrm>
            <a:off x="29550" y="792600"/>
            <a:ext cx="2403000" cy="4087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81">
                <a:solidFill>
                  <a:srgbClr val="FFD700"/>
                </a:solidFill>
                <a:latin typeface="Roboto Serif"/>
                <a:ea typeface="Roboto Serif"/>
                <a:cs typeface="Roboto Serif"/>
                <a:sym typeface="Roboto Serif"/>
              </a:rPr>
              <a:t>OKR Identifies:</a:t>
            </a:r>
            <a:endParaRPr sz="1481">
              <a:solidFill>
                <a:srgbClr val="FFD700"/>
              </a:solidFill>
              <a:latin typeface="Roboto Serif"/>
              <a:ea typeface="Roboto Serif"/>
              <a:cs typeface="Roboto Serif"/>
              <a:sym typeface="Roboto Serif"/>
            </a:endParaRPr>
          </a:p>
          <a:p>
            <a:pPr marL="457200" lvl="0" indent="-310000" algn="l" rtl="0">
              <a:lnSpc>
                <a:spcPct val="115000"/>
              </a:lnSpc>
              <a:spcBef>
                <a:spcPts val="1200"/>
              </a:spcBef>
              <a:spcAft>
                <a:spcPts val="0"/>
              </a:spcAft>
              <a:buClr>
                <a:schemeClr val="lt1"/>
              </a:buClr>
              <a:buSzPts val="1282"/>
              <a:buFont typeface="Roboto Serif"/>
              <a:buChar char="●"/>
            </a:pPr>
            <a:r>
              <a:rPr lang="en" sz="1281">
                <a:solidFill>
                  <a:schemeClr val="lt1"/>
                </a:solidFill>
                <a:latin typeface="Roboto Serif"/>
                <a:ea typeface="Roboto Serif"/>
                <a:cs typeface="Roboto Serif"/>
                <a:sym typeface="Roboto Serif"/>
              </a:rPr>
              <a:t>Risks</a:t>
            </a:r>
            <a:endParaRPr sz="1281">
              <a:solidFill>
                <a:schemeClr val="lt1"/>
              </a:solidFill>
              <a:latin typeface="Roboto Serif"/>
              <a:ea typeface="Roboto Serif"/>
              <a:cs typeface="Roboto Serif"/>
              <a:sym typeface="Roboto Serif"/>
            </a:endParaRPr>
          </a:p>
          <a:p>
            <a:pPr marL="457200" lvl="0" indent="-310000" algn="l" rtl="0">
              <a:lnSpc>
                <a:spcPct val="115000"/>
              </a:lnSpc>
              <a:spcBef>
                <a:spcPts val="0"/>
              </a:spcBef>
              <a:spcAft>
                <a:spcPts val="0"/>
              </a:spcAft>
              <a:buClr>
                <a:schemeClr val="lt1"/>
              </a:buClr>
              <a:buSzPts val="1282"/>
              <a:buFont typeface="Roboto Serif"/>
              <a:buChar char="●"/>
            </a:pPr>
            <a:r>
              <a:rPr lang="en" sz="1281">
                <a:solidFill>
                  <a:schemeClr val="lt1"/>
                </a:solidFill>
                <a:latin typeface="Roboto Serif"/>
                <a:ea typeface="Roboto Serif"/>
                <a:cs typeface="Roboto Serif"/>
                <a:sym typeface="Roboto Serif"/>
              </a:rPr>
              <a:t>Dependencies between work units</a:t>
            </a:r>
            <a:endParaRPr sz="1281">
              <a:solidFill>
                <a:schemeClr val="lt1"/>
              </a:solidFill>
              <a:latin typeface="Roboto Serif"/>
              <a:ea typeface="Roboto Serif"/>
              <a:cs typeface="Roboto Serif"/>
              <a:sym typeface="Roboto Serif"/>
            </a:endParaRPr>
          </a:p>
          <a:p>
            <a:pPr marL="457200" lvl="0" indent="-310000" algn="l" rtl="0">
              <a:lnSpc>
                <a:spcPct val="115000"/>
              </a:lnSpc>
              <a:spcBef>
                <a:spcPts val="0"/>
              </a:spcBef>
              <a:spcAft>
                <a:spcPts val="0"/>
              </a:spcAft>
              <a:buClr>
                <a:schemeClr val="lt1"/>
              </a:buClr>
              <a:buSzPts val="1282"/>
              <a:buFont typeface="Roboto Serif"/>
              <a:buChar char="●"/>
            </a:pPr>
            <a:r>
              <a:rPr lang="en" sz="1281">
                <a:solidFill>
                  <a:schemeClr val="lt1"/>
                </a:solidFill>
                <a:latin typeface="Roboto Serif"/>
                <a:ea typeface="Roboto Serif"/>
                <a:cs typeface="Roboto Serif"/>
                <a:sym typeface="Roboto Serif"/>
              </a:rPr>
              <a:t>Downscoping of requirements</a:t>
            </a:r>
            <a:endParaRPr sz="1281">
              <a:solidFill>
                <a:schemeClr val="lt1"/>
              </a:solidFill>
              <a:latin typeface="Roboto Serif"/>
              <a:ea typeface="Roboto Serif"/>
              <a:cs typeface="Roboto Serif"/>
              <a:sym typeface="Roboto Serif"/>
            </a:endParaRPr>
          </a:p>
          <a:p>
            <a:pPr marL="457200" lvl="0" indent="-310000" algn="l" rtl="0">
              <a:lnSpc>
                <a:spcPct val="115000"/>
              </a:lnSpc>
              <a:spcBef>
                <a:spcPts val="0"/>
              </a:spcBef>
              <a:spcAft>
                <a:spcPts val="0"/>
              </a:spcAft>
              <a:buClr>
                <a:schemeClr val="lt1"/>
              </a:buClr>
              <a:buSzPts val="1282"/>
              <a:buFont typeface="Roboto Serif"/>
              <a:buChar char="●"/>
            </a:pPr>
            <a:r>
              <a:rPr lang="en" sz="1281">
                <a:solidFill>
                  <a:schemeClr val="lt1"/>
                </a:solidFill>
                <a:latin typeface="Roboto Serif"/>
                <a:ea typeface="Roboto Serif"/>
                <a:cs typeface="Roboto Serif"/>
                <a:sym typeface="Roboto Serif"/>
              </a:rPr>
              <a:t>Stretch goals</a:t>
            </a:r>
            <a:endParaRPr sz="1281">
              <a:solidFill>
                <a:schemeClr val="lt1"/>
              </a:solidFill>
              <a:latin typeface="Roboto Serif"/>
              <a:ea typeface="Roboto Serif"/>
              <a:cs typeface="Roboto Serif"/>
              <a:sym typeface="Roboto Serif"/>
            </a:endParaRPr>
          </a:p>
          <a:p>
            <a:pPr marL="0" lvl="0" indent="0" algn="l" rtl="0">
              <a:spcBef>
                <a:spcPts val="1200"/>
              </a:spcBef>
              <a:spcAft>
                <a:spcPts val="0"/>
              </a:spcAft>
              <a:buNone/>
            </a:pPr>
            <a:r>
              <a:rPr lang="en" sz="1481">
                <a:solidFill>
                  <a:srgbClr val="FFD700"/>
                </a:solidFill>
                <a:latin typeface="Roboto Serif"/>
                <a:ea typeface="Roboto Serif"/>
                <a:cs typeface="Roboto Serif"/>
                <a:sym typeface="Roboto Serif"/>
              </a:rPr>
              <a:t>OKR Guides:</a:t>
            </a:r>
            <a:endParaRPr sz="1481">
              <a:solidFill>
                <a:srgbClr val="FFD700"/>
              </a:solidFill>
              <a:latin typeface="Roboto Serif"/>
              <a:ea typeface="Roboto Serif"/>
              <a:cs typeface="Roboto Serif"/>
              <a:sym typeface="Roboto Serif"/>
            </a:endParaRPr>
          </a:p>
          <a:p>
            <a:pPr marL="457200" lvl="0" indent="-310000" algn="l" rtl="0">
              <a:spcBef>
                <a:spcPts val="1200"/>
              </a:spcBef>
              <a:spcAft>
                <a:spcPts val="0"/>
              </a:spcAft>
              <a:buClr>
                <a:schemeClr val="lt1"/>
              </a:buClr>
              <a:buSzPts val="1282"/>
              <a:buFont typeface="Roboto Serif"/>
              <a:buChar char="●"/>
            </a:pPr>
            <a:r>
              <a:rPr lang="en" sz="1281">
                <a:solidFill>
                  <a:schemeClr val="lt1"/>
                </a:solidFill>
                <a:latin typeface="Roboto Serif"/>
                <a:ea typeface="Roboto Serif"/>
                <a:cs typeface="Roboto Serif"/>
                <a:sym typeface="Roboto Serif"/>
              </a:rPr>
              <a:t>Work Breakdown Structure</a:t>
            </a:r>
            <a:endParaRPr sz="1281">
              <a:solidFill>
                <a:schemeClr val="lt1"/>
              </a:solidFill>
              <a:latin typeface="Roboto Serif"/>
              <a:ea typeface="Roboto Serif"/>
              <a:cs typeface="Roboto Serif"/>
              <a:sym typeface="Roboto Serif"/>
            </a:endParaRPr>
          </a:p>
          <a:p>
            <a:pPr marL="457200" lvl="0" indent="-310000" algn="l" rtl="0">
              <a:spcBef>
                <a:spcPts val="0"/>
              </a:spcBef>
              <a:spcAft>
                <a:spcPts val="0"/>
              </a:spcAft>
              <a:buClr>
                <a:schemeClr val="lt1"/>
              </a:buClr>
              <a:buSzPts val="1282"/>
              <a:buFont typeface="Roboto Serif"/>
              <a:buChar char="●"/>
            </a:pPr>
            <a:r>
              <a:rPr lang="en" sz="1281">
                <a:solidFill>
                  <a:schemeClr val="lt1"/>
                </a:solidFill>
                <a:latin typeface="Roboto Serif"/>
                <a:ea typeface="Roboto Serif"/>
                <a:cs typeface="Roboto Serif"/>
                <a:sym typeface="Roboto Serif"/>
              </a:rPr>
              <a:t>Gantt chart</a:t>
            </a:r>
            <a:endParaRPr sz="1281">
              <a:solidFill>
                <a:schemeClr val="lt1"/>
              </a:solidFill>
              <a:latin typeface="Roboto Serif"/>
              <a:ea typeface="Roboto Serif"/>
              <a:cs typeface="Roboto Serif"/>
              <a:sym typeface="Roboto Serif"/>
            </a:endParaRPr>
          </a:p>
          <a:p>
            <a:pPr marL="457200" lvl="0" indent="-310000" algn="l" rtl="0">
              <a:spcBef>
                <a:spcPts val="0"/>
              </a:spcBef>
              <a:spcAft>
                <a:spcPts val="0"/>
              </a:spcAft>
              <a:buClr>
                <a:schemeClr val="lt1"/>
              </a:buClr>
              <a:buSzPts val="1282"/>
              <a:buFont typeface="Roboto Serif"/>
              <a:buChar char="●"/>
            </a:pPr>
            <a:r>
              <a:rPr lang="en" sz="1281">
                <a:solidFill>
                  <a:schemeClr val="lt1"/>
                </a:solidFill>
                <a:latin typeface="Roboto Serif"/>
                <a:ea typeface="Roboto Serif"/>
                <a:cs typeface="Roboto Serif"/>
                <a:sym typeface="Roboto Serif"/>
              </a:rPr>
              <a:t>Testing schedule</a:t>
            </a:r>
            <a:endParaRPr sz="1281">
              <a:solidFill>
                <a:schemeClr val="lt1"/>
              </a:solidFill>
              <a:latin typeface="Roboto Serif"/>
              <a:ea typeface="Roboto Serif"/>
              <a:cs typeface="Roboto Serif"/>
              <a:sym typeface="Roboto Serif"/>
            </a:endParaRPr>
          </a:p>
          <a:p>
            <a:pPr marL="457200" lvl="0" indent="-310000" algn="l" rtl="0">
              <a:spcBef>
                <a:spcPts val="0"/>
              </a:spcBef>
              <a:spcAft>
                <a:spcPts val="0"/>
              </a:spcAft>
              <a:buClr>
                <a:schemeClr val="lt1"/>
              </a:buClr>
              <a:buSzPts val="1282"/>
              <a:buFont typeface="Roboto Serif"/>
              <a:buChar char="●"/>
            </a:pPr>
            <a:r>
              <a:rPr lang="en" sz="1281">
                <a:solidFill>
                  <a:schemeClr val="lt1"/>
                </a:solidFill>
                <a:latin typeface="Roboto Serif"/>
                <a:ea typeface="Roboto Serif"/>
                <a:cs typeface="Roboto Serif"/>
                <a:sym typeface="Roboto Serif"/>
              </a:rPr>
              <a:t>Risk mitigation plan</a:t>
            </a:r>
            <a:endParaRPr sz="1281">
              <a:solidFill>
                <a:schemeClr val="lt1"/>
              </a:solidFill>
              <a:latin typeface="Roboto Serif"/>
              <a:ea typeface="Roboto Serif"/>
              <a:cs typeface="Roboto Serif"/>
              <a:sym typeface="Roboto Serif"/>
            </a:endParaRPr>
          </a:p>
          <a:p>
            <a:pPr marL="457200" lvl="0" indent="0" algn="l" rtl="0">
              <a:lnSpc>
                <a:spcPct val="115000"/>
              </a:lnSpc>
              <a:spcBef>
                <a:spcPts val="1200"/>
              </a:spcBef>
              <a:spcAft>
                <a:spcPts val="1200"/>
              </a:spcAft>
              <a:buNone/>
            </a:pPr>
            <a:endParaRPr sz="1281">
              <a:solidFill>
                <a:schemeClr val="lt1"/>
              </a:solidFill>
              <a:latin typeface="Roboto Serif"/>
              <a:ea typeface="Roboto Serif"/>
              <a:cs typeface="Roboto Serif"/>
              <a:sym typeface="Roboto Serif"/>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0"/>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rgbClr val="FFD700"/>
                </a:solidFill>
                <a:latin typeface="Roboto Serif"/>
                <a:ea typeface="Roboto Serif"/>
                <a:cs typeface="Roboto Serif"/>
                <a:sym typeface="Roboto Serif"/>
              </a:rPr>
              <a:t>(New!)</a:t>
            </a:r>
            <a:r>
              <a:rPr lang="en" sz="2800" b="1">
                <a:solidFill>
                  <a:schemeClr val="lt1"/>
                </a:solidFill>
                <a:latin typeface="Roboto Serif"/>
                <a:ea typeface="Roboto Serif"/>
                <a:cs typeface="Roboto Serif"/>
                <a:sym typeface="Roboto Serif"/>
              </a:rPr>
              <a:t> GitHub Code Version Control</a:t>
            </a:r>
            <a:endParaRPr sz="2800" b="1">
              <a:solidFill>
                <a:schemeClr val="lt1"/>
              </a:solidFill>
              <a:latin typeface="Roboto Serif"/>
              <a:ea typeface="Roboto Serif"/>
              <a:cs typeface="Roboto Serif"/>
              <a:sym typeface="Roboto Serif"/>
            </a:endParaRPr>
          </a:p>
        </p:txBody>
      </p:sp>
      <p:sp>
        <p:nvSpPr>
          <p:cNvPr id="278" name="Google Shape;278;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
        <p:nvSpPr>
          <p:cNvPr id="279" name="Google Shape;279;p40"/>
          <p:cNvSpPr txBox="1"/>
          <p:nvPr/>
        </p:nvSpPr>
        <p:spPr>
          <a:xfrm>
            <a:off x="181950" y="75025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FFD700"/>
              </a:solidFill>
            </a:endParaRPr>
          </a:p>
        </p:txBody>
      </p:sp>
      <p:sp>
        <p:nvSpPr>
          <p:cNvPr id="280" name="Google Shape;280;p40"/>
          <p:cNvSpPr txBox="1">
            <a:spLocks noGrp="1"/>
          </p:cNvSpPr>
          <p:nvPr>
            <p:ph type="body" idx="4294967295"/>
          </p:nvPr>
        </p:nvSpPr>
        <p:spPr>
          <a:xfrm>
            <a:off x="181950" y="892150"/>
            <a:ext cx="8630400" cy="659700"/>
          </a:xfrm>
          <a:prstGeom prst="rect">
            <a:avLst/>
          </a:prstGeom>
        </p:spPr>
        <p:txBody>
          <a:bodyPr spcFirstLastPara="1" wrap="square" lIns="91425" tIns="91425" rIns="91425" bIns="91425" anchor="t" anchorCtr="0">
            <a:noAutofit/>
          </a:bodyPr>
          <a:lstStyle/>
          <a:p>
            <a:pPr marL="0" lvl="0" indent="0" algn="l" rtl="0">
              <a:lnSpc>
                <a:spcPct val="130000"/>
              </a:lnSpc>
              <a:spcBef>
                <a:spcPts val="0"/>
              </a:spcBef>
              <a:spcAft>
                <a:spcPts val="0"/>
              </a:spcAft>
              <a:buNone/>
            </a:pPr>
            <a:r>
              <a:rPr lang="en" sz="1481">
                <a:solidFill>
                  <a:schemeClr val="lt1"/>
                </a:solidFill>
                <a:latin typeface="Roboto Serif"/>
                <a:ea typeface="Roboto Serif"/>
                <a:cs typeface="Roboto Serif"/>
                <a:sym typeface="Roboto Serif"/>
              </a:rPr>
              <a:t>Introduced documentation and coaching on version control and using pull requests and branching in GitHub</a:t>
            </a:r>
            <a:endParaRPr sz="1481">
              <a:solidFill>
                <a:schemeClr val="lt1"/>
              </a:solidFill>
              <a:latin typeface="Roboto Serif"/>
              <a:ea typeface="Roboto Serif"/>
              <a:cs typeface="Roboto Serif"/>
              <a:sym typeface="Roboto Serif"/>
            </a:endParaRPr>
          </a:p>
        </p:txBody>
      </p:sp>
      <p:pic>
        <p:nvPicPr>
          <p:cNvPr id="281" name="Google Shape;281;p40" title="Screenshot 2025-08-30 at 11.38.11 PM.png"/>
          <p:cNvPicPr preferRelativeResize="0"/>
          <p:nvPr/>
        </p:nvPicPr>
        <p:blipFill>
          <a:blip r:embed="rId3">
            <a:alphaModFix/>
          </a:blip>
          <a:stretch>
            <a:fillRect/>
          </a:stretch>
        </p:blipFill>
        <p:spPr>
          <a:xfrm>
            <a:off x="2234650" y="1551850"/>
            <a:ext cx="5244048" cy="34977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1"/>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rgbClr val="FFD700"/>
                </a:solidFill>
                <a:latin typeface="Roboto Serif"/>
                <a:ea typeface="Roboto Serif"/>
                <a:cs typeface="Roboto Serif"/>
                <a:sym typeface="Roboto Serif"/>
              </a:rPr>
              <a:t>(New!)</a:t>
            </a:r>
            <a:r>
              <a:rPr lang="en" sz="2800" b="1">
                <a:solidFill>
                  <a:schemeClr val="lt1"/>
                </a:solidFill>
                <a:latin typeface="Roboto Serif"/>
                <a:ea typeface="Roboto Serif"/>
                <a:cs typeface="Roboto Serif"/>
                <a:sym typeface="Roboto Serif"/>
              </a:rPr>
              <a:t> Code Quality &amp; Architecture</a:t>
            </a:r>
            <a:endParaRPr sz="2800" b="1">
              <a:solidFill>
                <a:schemeClr val="lt1"/>
              </a:solidFill>
              <a:latin typeface="Roboto Serif"/>
              <a:ea typeface="Roboto Serif"/>
              <a:cs typeface="Roboto Serif"/>
              <a:sym typeface="Roboto Serif"/>
            </a:endParaRPr>
          </a:p>
        </p:txBody>
      </p:sp>
      <p:sp>
        <p:nvSpPr>
          <p:cNvPr id="287" name="Google Shape;287;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
        <p:nvSpPr>
          <p:cNvPr id="288" name="Google Shape;288;p41"/>
          <p:cNvSpPr txBox="1"/>
          <p:nvPr/>
        </p:nvSpPr>
        <p:spPr>
          <a:xfrm>
            <a:off x="181950" y="75025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FFD700"/>
              </a:solidFill>
            </a:endParaRPr>
          </a:p>
        </p:txBody>
      </p:sp>
      <p:sp>
        <p:nvSpPr>
          <p:cNvPr id="289" name="Google Shape;289;p41"/>
          <p:cNvSpPr txBox="1">
            <a:spLocks noGrp="1"/>
          </p:cNvSpPr>
          <p:nvPr>
            <p:ph type="body" idx="4294967295"/>
          </p:nvPr>
        </p:nvSpPr>
        <p:spPr>
          <a:xfrm>
            <a:off x="311700" y="792600"/>
            <a:ext cx="4048200" cy="10008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0"/>
              </a:spcAft>
              <a:buSzPts val="770"/>
              <a:buNone/>
            </a:pPr>
            <a:r>
              <a:rPr lang="en" sz="1360">
                <a:solidFill>
                  <a:srgbClr val="FFD700"/>
                </a:solidFill>
              </a:rPr>
              <a:t>Code Quality:</a:t>
            </a:r>
            <a:endParaRPr sz="1360">
              <a:solidFill>
                <a:srgbClr val="FFD700"/>
              </a:solidFill>
            </a:endParaRPr>
          </a:p>
          <a:p>
            <a:pPr marL="457200" lvl="0" indent="-314960" algn="l" rtl="0">
              <a:lnSpc>
                <a:spcPct val="95000"/>
              </a:lnSpc>
              <a:spcBef>
                <a:spcPts val="1200"/>
              </a:spcBef>
              <a:spcAft>
                <a:spcPts val="0"/>
              </a:spcAft>
              <a:buClr>
                <a:schemeClr val="lt1"/>
              </a:buClr>
              <a:buSzPts val="1360"/>
              <a:buChar char="-"/>
            </a:pPr>
            <a:r>
              <a:rPr lang="en" sz="1360">
                <a:solidFill>
                  <a:schemeClr val="lt1"/>
                </a:solidFill>
              </a:rPr>
              <a:t>Standardized code namespace, header information, and package.xml metadata</a:t>
            </a:r>
            <a:endParaRPr sz="1360">
              <a:solidFill>
                <a:schemeClr val="lt1"/>
              </a:solidFill>
            </a:endParaRPr>
          </a:p>
        </p:txBody>
      </p:sp>
      <p:sp>
        <p:nvSpPr>
          <p:cNvPr id="290" name="Google Shape;290;p41"/>
          <p:cNvSpPr txBox="1">
            <a:spLocks noGrp="1"/>
          </p:cNvSpPr>
          <p:nvPr>
            <p:ph type="body" idx="4294967295"/>
          </p:nvPr>
        </p:nvSpPr>
        <p:spPr>
          <a:xfrm>
            <a:off x="4832400" y="792600"/>
            <a:ext cx="3999900" cy="10008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350">
                <a:solidFill>
                  <a:srgbClr val="FFD700"/>
                </a:solidFill>
              </a:rPr>
              <a:t>Code Architecture:</a:t>
            </a:r>
            <a:endParaRPr sz="1350">
              <a:solidFill>
                <a:srgbClr val="FFD700"/>
              </a:solidFill>
            </a:endParaRPr>
          </a:p>
          <a:p>
            <a:pPr marL="457200" lvl="0" indent="-314325" algn="l" rtl="0">
              <a:spcBef>
                <a:spcPts val="1200"/>
              </a:spcBef>
              <a:spcAft>
                <a:spcPts val="0"/>
              </a:spcAft>
              <a:buClr>
                <a:schemeClr val="lt1"/>
              </a:buClr>
              <a:buSzPts val="1350"/>
              <a:buChar char="-"/>
            </a:pPr>
            <a:r>
              <a:rPr lang="en" sz="1350">
                <a:solidFill>
                  <a:schemeClr val="lt1"/>
                </a:solidFill>
              </a:rPr>
              <a:t>Refactored ROS topics to conform to a Directed Acyclic Graph (DAG) architecture</a:t>
            </a:r>
            <a:endParaRPr sz="1350">
              <a:solidFill>
                <a:schemeClr val="lt1"/>
              </a:solidFill>
            </a:endParaRPr>
          </a:p>
        </p:txBody>
      </p:sp>
      <p:pic>
        <p:nvPicPr>
          <p:cNvPr id="291" name="Google Shape;291;p41" title="Screenshot 2025-08-31 at 12.04.28 AM.png"/>
          <p:cNvPicPr preferRelativeResize="0"/>
          <p:nvPr/>
        </p:nvPicPr>
        <p:blipFill>
          <a:blip r:embed="rId3">
            <a:alphaModFix/>
          </a:blip>
          <a:stretch>
            <a:fillRect/>
          </a:stretch>
        </p:blipFill>
        <p:spPr>
          <a:xfrm>
            <a:off x="472625" y="1793400"/>
            <a:ext cx="3726340" cy="3045301"/>
          </a:xfrm>
          <a:prstGeom prst="rect">
            <a:avLst/>
          </a:prstGeom>
          <a:noFill/>
          <a:ln>
            <a:noFill/>
          </a:ln>
        </p:spPr>
      </p:pic>
      <p:pic>
        <p:nvPicPr>
          <p:cNvPr id="292" name="Google Shape;292;p41" title="DAG Draft.png"/>
          <p:cNvPicPr preferRelativeResize="0"/>
          <p:nvPr/>
        </p:nvPicPr>
        <p:blipFill>
          <a:blip r:embed="rId4">
            <a:alphaModFix/>
          </a:blip>
          <a:stretch>
            <a:fillRect/>
          </a:stretch>
        </p:blipFill>
        <p:spPr>
          <a:xfrm>
            <a:off x="4832399" y="2963775"/>
            <a:ext cx="3999898" cy="1874933"/>
          </a:xfrm>
          <a:prstGeom prst="rect">
            <a:avLst/>
          </a:prstGeom>
          <a:noFill/>
          <a:ln>
            <a:noFill/>
          </a:ln>
        </p:spPr>
      </p:pic>
      <p:sp>
        <p:nvSpPr>
          <p:cNvPr id="293" name="Google Shape;293;p41"/>
          <p:cNvSpPr txBox="1">
            <a:spLocks noGrp="1"/>
          </p:cNvSpPr>
          <p:nvPr>
            <p:ph type="body" idx="4294967295"/>
          </p:nvPr>
        </p:nvSpPr>
        <p:spPr>
          <a:xfrm>
            <a:off x="4832400" y="1858775"/>
            <a:ext cx="3999900" cy="1000800"/>
          </a:xfrm>
          <a:prstGeom prst="rect">
            <a:avLst/>
          </a:prstGeom>
        </p:spPr>
        <p:txBody>
          <a:bodyPr spcFirstLastPara="1" wrap="square" lIns="91425" tIns="91425" rIns="91425" bIns="91425" anchor="t" anchorCtr="0">
            <a:noAutofit/>
          </a:bodyPr>
          <a:lstStyle/>
          <a:p>
            <a:pPr marL="0" lvl="0" indent="0" algn="l" rtl="0">
              <a:lnSpc>
                <a:spcPct val="130000"/>
              </a:lnSpc>
              <a:spcBef>
                <a:spcPts val="0"/>
              </a:spcBef>
              <a:spcAft>
                <a:spcPts val="0"/>
              </a:spcAft>
              <a:buNone/>
            </a:pPr>
            <a:r>
              <a:rPr lang="en" sz="1381" i="1">
                <a:solidFill>
                  <a:srgbClr val="FF0000"/>
                </a:solidFill>
              </a:rPr>
              <a:t>Definition:</a:t>
            </a:r>
            <a:endParaRPr sz="1381" i="1">
              <a:solidFill>
                <a:srgbClr val="FF0000"/>
              </a:solidFill>
            </a:endParaRPr>
          </a:p>
          <a:p>
            <a:pPr marL="0" lvl="0" indent="0" algn="l" rtl="0">
              <a:lnSpc>
                <a:spcPct val="130000"/>
              </a:lnSpc>
              <a:spcBef>
                <a:spcPts val="0"/>
              </a:spcBef>
              <a:spcAft>
                <a:spcPts val="0"/>
              </a:spcAft>
              <a:buNone/>
            </a:pPr>
            <a:r>
              <a:rPr lang="en" sz="1381">
                <a:solidFill>
                  <a:schemeClr val="lt1"/>
                </a:solidFill>
              </a:rPr>
              <a:t>A finite directed graph with no directed cycles. Arrows dictate the flow of information</a:t>
            </a:r>
            <a:endParaRPr sz="1381">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2"/>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Schedule and Milestones</a:t>
            </a:r>
            <a:endParaRPr sz="2800" b="1">
              <a:solidFill>
                <a:schemeClr val="lt1"/>
              </a:solidFill>
              <a:latin typeface="Roboto Serif"/>
              <a:ea typeface="Roboto Serif"/>
              <a:cs typeface="Roboto Serif"/>
              <a:sym typeface="Roboto Serif"/>
            </a:endParaRPr>
          </a:p>
        </p:txBody>
      </p:sp>
      <p:sp>
        <p:nvSpPr>
          <p:cNvPr id="299" name="Google Shape;299;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pic>
        <p:nvPicPr>
          <p:cNvPr id="300" name="Google Shape;300;p42"/>
          <p:cNvPicPr preferRelativeResize="0"/>
          <p:nvPr/>
        </p:nvPicPr>
        <p:blipFill>
          <a:blip r:embed="rId3">
            <a:alphaModFix/>
          </a:blip>
          <a:stretch>
            <a:fillRect/>
          </a:stretch>
        </p:blipFill>
        <p:spPr>
          <a:xfrm>
            <a:off x="1147588" y="3589850"/>
            <a:ext cx="6848850" cy="1466975"/>
          </a:xfrm>
          <a:prstGeom prst="rect">
            <a:avLst/>
          </a:prstGeom>
          <a:noFill/>
          <a:ln>
            <a:noFill/>
          </a:ln>
        </p:spPr>
      </p:pic>
      <p:graphicFrame>
        <p:nvGraphicFramePr>
          <p:cNvPr id="301" name="Google Shape;301;p42"/>
          <p:cNvGraphicFramePr/>
          <p:nvPr/>
        </p:nvGraphicFramePr>
        <p:xfrm>
          <a:off x="790638" y="792600"/>
          <a:ext cx="7562725" cy="2682000"/>
        </p:xfrm>
        <a:graphic>
          <a:graphicData uri="http://schemas.openxmlformats.org/drawingml/2006/table">
            <a:tbl>
              <a:tblPr>
                <a:noFill/>
                <a:tableStyleId>{1514BE62-807E-4A42-9089-47AA0E7BF802}</a:tableStyleId>
              </a:tblPr>
              <a:tblGrid>
                <a:gridCol w="2607500">
                  <a:extLst>
                    <a:ext uri="{9D8B030D-6E8A-4147-A177-3AD203B41FA5}">
                      <a16:colId xmlns:a16="http://schemas.microsoft.com/office/drawing/2014/main" val="20000"/>
                    </a:ext>
                  </a:extLst>
                </a:gridCol>
                <a:gridCol w="4955225">
                  <a:extLst>
                    <a:ext uri="{9D8B030D-6E8A-4147-A177-3AD203B41FA5}">
                      <a16:colId xmlns:a16="http://schemas.microsoft.com/office/drawing/2014/main" val="20001"/>
                    </a:ext>
                  </a:extLst>
                </a:gridCol>
              </a:tblGrid>
              <a:tr h="232375">
                <a:tc>
                  <a:txBody>
                    <a:bodyPr/>
                    <a:lstStyle/>
                    <a:p>
                      <a:pPr marL="0" lvl="0" indent="0" algn="ctr" rtl="0">
                        <a:spcBef>
                          <a:spcPts val="0"/>
                        </a:spcBef>
                        <a:spcAft>
                          <a:spcPts val="0"/>
                        </a:spcAft>
                        <a:buNone/>
                      </a:pPr>
                      <a:r>
                        <a:rPr lang="en" sz="1000" b="1">
                          <a:solidFill>
                            <a:srgbClr val="FFD700"/>
                          </a:solidFill>
                          <a:latin typeface="Roboto Serif"/>
                          <a:ea typeface="Roboto Serif"/>
                          <a:cs typeface="Roboto Serif"/>
                          <a:sym typeface="Roboto Serif"/>
                        </a:rPr>
                        <a:t>Milestones</a:t>
                      </a:r>
                      <a:endParaRPr sz="1000" b="1">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ctr" rtl="0">
                        <a:spcBef>
                          <a:spcPts val="0"/>
                        </a:spcBef>
                        <a:spcAft>
                          <a:spcPts val="0"/>
                        </a:spcAft>
                        <a:buNone/>
                      </a:pPr>
                      <a:r>
                        <a:rPr lang="en" sz="1000" b="1">
                          <a:solidFill>
                            <a:srgbClr val="FFD700"/>
                          </a:solidFill>
                          <a:latin typeface="Roboto Serif"/>
                          <a:ea typeface="Roboto Serif"/>
                          <a:cs typeface="Roboto Serif"/>
                          <a:sym typeface="Roboto Serif"/>
                        </a:rPr>
                        <a:t>Goals</a:t>
                      </a:r>
                      <a:endParaRPr sz="1000" b="1">
                        <a:solidFill>
                          <a:srgbClr val="FFD700"/>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0"/>
                  </a:ext>
                </a:extLst>
              </a:tr>
              <a:tr h="334600">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PR 7 (Sept 10th)</a:t>
                      </a:r>
                      <a:endParaRPr sz="1000">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Hardware and software refinement</a:t>
                      </a:r>
                      <a:endParaRPr sz="1000">
                        <a:solidFill>
                          <a:srgbClr val="FFD700"/>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1"/>
                  </a:ext>
                </a:extLst>
              </a:tr>
              <a:tr h="334600">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PR 8 (Sept 24th)</a:t>
                      </a:r>
                      <a:endParaRPr sz="1000">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Initial setup of validation stack and navigation planner</a:t>
                      </a:r>
                      <a:endParaRPr sz="1000">
                        <a:solidFill>
                          <a:srgbClr val="FFD700"/>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2"/>
                  </a:ext>
                </a:extLst>
              </a:tr>
              <a:tr h="334600">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PR 9 (Oct 8th)</a:t>
                      </a:r>
                      <a:endParaRPr sz="1000">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Tune validation stack and navigation stack</a:t>
                      </a:r>
                      <a:endParaRPr sz="1000">
                        <a:solidFill>
                          <a:srgbClr val="FFD700"/>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3"/>
                  </a:ext>
                </a:extLst>
              </a:tr>
              <a:tr h="334600">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PR 10 (Oct 29th)</a:t>
                      </a:r>
                      <a:endParaRPr sz="1000">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000">
                          <a:solidFill>
                            <a:srgbClr val="FFD700"/>
                          </a:solidFill>
                          <a:latin typeface="Roboto Serif"/>
                          <a:ea typeface="Roboto Serif"/>
                          <a:cs typeface="Roboto Serif"/>
                          <a:sym typeface="Roboto Serif"/>
                        </a:rPr>
                        <a:t>SkyCam-based localization for improved global positioning</a:t>
                      </a:r>
                      <a:endParaRPr sz="1000">
                        <a:solidFill>
                          <a:srgbClr val="FFD700"/>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4"/>
                  </a:ext>
                </a:extLst>
              </a:tr>
              <a:tr h="334600">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PR 11 (Nov 12th)</a:t>
                      </a:r>
                      <a:endParaRPr sz="1000">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Full system integration and quality assurance testing</a:t>
                      </a:r>
                      <a:endParaRPr sz="1000">
                        <a:solidFill>
                          <a:srgbClr val="FFD700"/>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5"/>
                  </a:ext>
                </a:extLst>
              </a:tr>
              <a:tr h="334600">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FVD (Nov 17th)</a:t>
                      </a:r>
                      <a:endParaRPr sz="1000">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000">
                          <a:solidFill>
                            <a:srgbClr val="FFD700"/>
                          </a:solidFill>
                          <a:latin typeface="Roboto Serif"/>
                          <a:ea typeface="Roboto Serif"/>
                          <a:cs typeface="Roboto Serif"/>
                          <a:sym typeface="Roboto Serif"/>
                        </a:rPr>
                        <a:t>Autonomous grading of multiple craters</a:t>
                      </a:r>
                      <a:endParaRPr sz="1000">
                        <a:solidFill>
                          <a:srgbClr val="FFD700"/>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6"/>
                  </a:ext>
                </a:extLst>
              </a:tr>
              <a:tr h="334600">
                <a:tc>
                  <a:txBody>
                    <a:bodyPr/>
                    <a:lstStyle/>
                    <a:p>
                      <a:pPr marL="0" lvl="0" indent="0" algn="l" rtl="0">
                        <a:spcBef>
                          <a:spcPts val="0"/>
                        </a:spcBef>
                        <a:spcAft>
                          <a:spcPts val="0"/>
                        </a:spcAft>
                        <a:buNone/>
                      </a:pPr>
                      <a:r>
                        <a:rPr lang="en" sz="1000">
                          <a:solidFill>
                            <a:srgbClr val="FFD700"/>
                          </a:solidFill>
                          <a:latin typeface="Roboto Serif"/>
                          <a:ea typeface="Roboto Serif"/>
                          <a:cs typeface="Roboto Serif"/>
                          <a:sym typeface="Roboto Serif"/>
                        </a:rPr>
                        <a:t>FVD Encore (Nov 24th)</a:t>
                      </a:r>
                      <a:endParaRPr sz="1000">
                        <a:solidFill>
                          <a:srgbClr val="FFD700"/>
                        </a:solidFill>
                        <a:latin typeface="Roboto Serif"/>
                        <a:ea typeface="Roboto Serif"/>
                        <a:cs typeface="Roboto Serif"/>
                        <a:sym typeface="Roboto Serif"/>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000">
                          <a:solidFill>
                            <a:srgbClr val="FFD700"/>
                          </a:solidFill>
                          <a:latin typeface="Roboto Serif"/>
                          <a:ea typeface="Roboto Serif"/>
                          <a:cs typeface="Roboto Serif"/>
                          <a:sym typeface="Roboto Serif"/>
                        </a:rPr>
                        <a:t>Autonomous grading of multiple craters using SkyCam</a:t>
                      </a:r>
                      <a:endParaRPr sz="1000">
                        <a:solidFill>
                          <a:srgbClr val="FFD700"/>
                        </a:solidFill>
                        <a:latin typeface="Roboto Serif"/>
                        <a:ea typeface="Roboto Serif"/>
                        <a:cs typeface="Roboto Serif"/>
                        <a:sym typeface="Roboto Serif"/>
                      </a:endParaRPr>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3"/>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Schedule and Milestones</a:t>
            </a:r>
            <a:endParaRPr sz="2800" b="1">
              <a:solidFill>
                <a:schemeClr val="lt1"/>
              </a:solidFill>
              <a:latin typeface="Roboto Serif"/>
              <a:ea typeface="Roboto Serif"/>
              <a:cs typeface="Roboto Serif"/>
              <a:sym typeface="Roboto Serif"/>
            </a:endParaRPr>
          </a:p>
        </p:txBody>
      </p:sp>
      <p:sp>
        <p:nvSpPr>
          <p:cNvPr id="307" name="Google Shape;307;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pic>
        <p:nvPicPr>
          <p:cNvPr id="308" name="Google Shape;308;p43"/>
          <p:cNvPicPr preferRelativeResize="0"/>
          <p:nvPr/>
        </p:nvPicPr>
        <p:blipFill>
          <a:blip r:embed="rId3">
            <a:alphaModFix/>
          </a:blip>
          <a:stretch>
            <a:fillRect/>
          </a:stretch>
        </p:blipFill>
        <p:spPr>
          <a:xfrm>
            <a:off x="152400" y="1269050"/>
            <a:ext cx="8839200" cy="339416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6"/>
          <p:cNvSpPr txBox="1">
            <a:spLocks noGrp="1"/>
          </p:cNvSpPr>
          <p:nvPr>
            <p:ph type="subTitle" idx="1"/>
          </p:nvPr>
        </p:nvSpPr>
        <p:spPr>
          <a:xfrm>
            <a:off x="311700" y="11570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solidFill>
                  <a:schemeClr val="lt1"/>
                </a:solidFill>
                <a:latin typeface="Roboto Serif"/>
                <a:ea typeface="Roboto Serif"/>
                <a:cs typeface="Roboto Serif"/>
                <a:sym typeface="Roboto Serif"/>
              </a:rPr>
              <a:t>The Team</a:t>
            </a:r>
            <a:endParaRPr/>
          </a:p>
        </p:txBody>
      </p:sp>
      <p:sp>
        <p:nvSpPr>
          <p:cNvPr id="112" name="Google Shape;112;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pic>
        <p:nvPicPr>
          <p:cNvPr id="113" name="Google Shape;113;p26"/>
          <p:cNvPicPr preferRelativeResize="0"/>
          <p:nvPr/>
        </p:nvPicPr>
        <p:blipFill>
          <a:blip r:embed="rId3">
            <a:alphaModFix/>
          </a:blip>
          <a:stretch>
            <a:fillRect/>
          </a:stretch>
        </p:blipFill>
        <p:spPr>
          <a:xfrm>
            <a:off x="389625" y="832097"/>
            <a:ext cx="1128700" cy="1693028"/>
          </a:xfrm>
          <a:prstGeom prst="rect">
            <a:avLst/>
          </a:prstGeom>
          <a:noFill/>
          <a:ln>
            <a:noFill/>
          </a:ln>
        </p:spPr>
      </p:pic>
      <p:pic>
        <p:nvPicPr>
          <p:cNvPr id="114" name="Google Shape;114;p26"/>
          <p:cNvPicPr preferRelativeResize="0"/>
          <p:nvPr/>
        </p:nvPicPr>
        <p:blipFill>
          <a:blip r:embed="rId4">
            <a:alphaModFix/>
          </a:blip>
          <a:stretch>
            <a:fillRect/>
          </a:stretch>
        </p:blipFill>
        <p:spPr>
          <a:xfrm>
            <a:off x="2181825" y="832100"/>
            <a:ext cx="1128701" cy="1693051"/>
          </a:xfrm>
          <a:prstGeom prst="rect">
            <a:avLst/>
          </a:prstGeom>
          <a:noFill/>
          <a:ln>
            <a:noFill/>
          </a:ln>
        </p:spPr>
      </p:pic>
      <p:pic>
        <p:nvPicPr>
          <p:cNvPr id="115" name="Google Shape;115;p26"/>
          <p:cNvPicPr preferRelativeResize="0"/>
          <p:nvPr/>
        </p:nvPicPr>
        <p:blipFill>
          <a:blip r:embed="rId5">
            <a:alphaModFix/>
          </a:blip>
          <a:stretch>
            <a:fillRect/>
          </a:stretch>
        </p:blipFill>
        <p:spPr>
          <a:xfrm>
            <a:off x="3927675" y="832076"/>
            <a:ext cx="1128700" cy="1693050"/>
          </a:xfrm>
          <a:prstGeom prst="rect">
            <a:avLst/>
          </a:prstGeom>
          <a:noFill/>
          <a:ln>
            <a:noFill/>
          </a:ln>
        </p:spPr>
      </p:pic>
      <p:pic>
        <p:nvPicPr>
          <p:cNvPr id="116" name="Google Shape;116;p26"/>
          <p:cNvPicPr preferRelativeResize="0"/>
          <p:nvPr/>
        </p:nvPicPr>
        <p:blipFill>
          <a:blip r:embed="rId6">
            <a:alphaModFix/>
          </a:blip>
          <a:stretch>
            <a:fillRect/>
          </a:stretch>
        </p:blipFill>
        <p:spPr>
          <a:xfrm>
            <a:off x="5658600" y="832075"/>
            <a:ext cx="1128701" cy="1693051"/>
          </a:xfrm>
          <a:prstGeom prst="rect">
            <a:avLst/>
          </a:prstGeom>
          <a:noFill/>
          <a:ln>
            <a:noFill/>
          </a:ln>
        </p:spPr>
      </p:pic>
      <p:pic>
        <p:nvPicPr>
          <p:cNvPr id="117" name="Google Shape;117;p26"/>
          <p:cNvPicPr preferRelativeResize="0"/>
          <p:nvPr/>
        </p:nvPicPr>
        <p:blipFill>
          <a:blip r:embed="rId7">
            <a:alphaModFix/>
          </a:blip>
          <a:stretch>
            <a:fillRect/>
          </a:stretch>
        </p:blipFill>
        <p:spPr>
          <a:xfrm>
            <a:off x="7389525" y="832100"/>
            <a:ext cx="1128700" cy="1693050"/>
          </a:xfrm>
          <a:prstGeom prst="rect">
            <a:avLst/>
          </a:prstGeom>
          <a:noFill/>
          <a:ln>
            <a:noFill/>
          </a:ln>
        </p:spPr>
      </p:pic>
      <p:sp>
        <p:nvSpPr>
          <p:cNvPr id="118" name="Google Shape;118;p26"/>
          <p:cNvSpPr txBox="1">
            <a:spLocks noGrp="1"/>
          </p:cNvSpPr>
          <p:nvPr>
            <p:ph type="subTitle" idx="1"/>
          </p:nvPr>
        </p:nvSpPr>
        <p:spPr>
          <a:xfrm>
            <a:off x="273600" y="2525150"/>
            <a:ext cx="1520700" cy="393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100">
                <a:solidFill>
                  <a:schemeClr val="lt1"/>
                </a:solidFill>
                <a:latin typeface="Roboto Serif"/>
                <a:ea typeface="Roboto Serif"/>
                <a:cs typeface="Roboto Serif"/>
                <a:sym typeface="Roboto Serif"/>
              </a:rPr>
              <a:t>Ankit Aggarwal</a:t>
            </a:r>
            <a:endParaRPr sz="1100"/>
          </a:p>
        </p:txBody>
      </p:sp>
      <p:sp>
        <p:nvSpPr>
          <p:cNvPr id="119" name="Google Shape;119;p26"/>
          <p:cNvSpPr txBox="1">
            <a:spLocks noGrp="1"/>
          </p:cNvSpPr>
          <p:nvPr>
            <p:ph type="subTitle" idx="1"/>
          </p:nvPr>
        </p:nvSpPr>
        <p:spPr>
          <a:xfrm>
            <a:off x="2065800" y="2525150"/>
            <a:ext cx="1520700" cy="393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100">
                <a:solidFill>
                  <a:schemeClr val="lt1"/>
                </a:solidFill>
                <a:latin typeface="Roboto Serif"/>
                <a:ea typeface="Roboto Serif"/>
                <a:cs typeface="Roboto Serif"/>
                <a:sym typeface="Roboto Serif"/>
              </a:rPr>
              <a:t>Deepam Ameria</a:t>
            </a:r>
            <a:endParaRPr sz="1100"/>
          </a:p>
        </p:txBody>
      </p:sp>
      <p:sp>
        <p:nvSpPr>
          <p:cNvPr id="120" name="Google Shape;120;p26"/>
          <p:cNvSpPr txBox="1">
            <a:spLocks noGrp="1"/>
          </p:cNvSpPr>
          <p:nvPr>
            <p:ph type="subTitle" idx="1"/>
          </p:nvPr>
        </p:nvSpPr>
        <p:spPr>
          <a:xfrm>
            <a:off x="3548963" y="2525150"/>
            <a:ext cx="20859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605"/>
              <a:buNone/>
            </a:pPr>
            <a:r>
              <a:rPr lang="en" sz="1100">
                <a:solidFill>
                  <a:schemeClr val="lt1"/>
                </a:solidFill>
                <a:latin typeface="Roboto Serif"/>
                <a:ea typeface="Roboto Serif"/>
                <a:cs typeface="Roboto Serif"/>
                <a:sym typeface="Roboto Serif"/>
              </a:rPr>
              <a:t>Bhaswanth Ayapilla</a:t>
            </a:r>
            <a:endParaRPr sz="1100"/>
          </a:p>
        </p:txBody>
      </p:sp>
      <p:sp>
        <p:nvSpPr>
          <p:cNvPr id="121" name="Google Shape;121;p26"/>
          <p:cNvSpPr txBox="1">
            <a:spLocks noGrp="1"/>
          </p:cNvSpPr>
          <p:nvPr>
            <p:ph type="subTitle" idx="1"/>
          </p:nvPr>
        </p:nvSpPr>
        <p:spPr>
          <a:xfrm>
            <a:off x="5542575" y="2544138"/>
            <a:ext cx="1520700" cy="393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100">
                <a:solidFill>
                  <a:schemeClr val="lt1"/>
                </a:solidFill>
                <a:latin typeface="Roboto Serif"/>
                <a:ea typeface="Roboto Serif"/>
                <a:cs typeface="Roboto Serif"/>
                <a:sym typeface="Roboto Serif"/>
              </a:rPr>
              <a:t>Simson D’Souza</a:t>
            </a:r>
            <a:endParaRPr sz="1100"/>
          </a:p>
        </p:txBody>
      </p:sp>
      <p:sp>
        <p:nvSpPr>
          <p:cNvPr id="122" name="Google Shape;122;p26"/>
          <p:cNvSpPr txBox="1">
            <a:spLocks noGrp="1"/>
          </p:cNvSpPr>
          <p:nvPr>
            <p:ph type="subTitle" idx="1"/>
          </p:nvPr>
        </p:nvSpPr>
        <p:spPr>
          <a:xfrm>
            <a:off x="6950375" y="2544138"/>
            <a:ext cx="2007000" cy="393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100">
                <a:solidFill>
                  <a:schemeClr val="lt1"/>
                </a:solidFill>
                <a:latin typeface="Roboto Serif"/>
                <a:ea typeface="Roboto Serif"/>
                <a:cs typeface="Roboto Serif"/>
                <a:sym typeface="Roboto Serif"/>
              </a:rPr>
              <a:t>Boxiang  (William) Fu</a:t>
            </a:r>
            <a:endParaRPr sz="1100"/>
          </a:p>
        </p:txBody>
      </p:sp>
      <p:pic>
        <p:nvPicPr>
          <p:cNvPr id="123" name="Google Shape;123;p26"/>
          <p:cNvPicPr preferRelativeResize="0"/>
          <p:nvPr/>
        </p:nvPicPr>
        <p:blipFill>
          <a:blip r:embed="rId8">
            <a:alphaModFix/>
          </a:blip>
          <a:stretch>
            <a:fillRect/>
          </a:stretch>
        </p:blipFill>
        <p:spPr>
          <a:xfrm>
            <a:off x="3802400" y="2956770"/>
            <a:ext cx="1520700" cy="1520680"/>
          </a:xfrm>
          <a:prstGeom prst="rect">
            <a:avLst/>
          </a:prstGeom>
          <a:noFill/>
          <a:ln>
            <a:noFill/>
          </a:ln>
        </p:spPr>
      </p:pic>
      <p:sp>
        <p:nvSpPr>
          <p:cNvPr id="124" name="Google Shape;124;p26"/>
          <p:cNvSpPr txBox="1">
            <a:spLocks noGrp="1"/>
          </p:cNvSpPr>
          <p:nvPr>
            <p:ph type="subTitle" idx="1"/>
          </p:nvPr>
        </p:nvSpPr>
        <p:spPr>
          <a:xfrm>
            <a:off x="3216900" y="4477450"/>
            <a:ext cx="27102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35"/>
              <a:buNone/>
            </a:pPr>
            <a:r>
              <a:rPr lang="en" sz="1035">
                <a:solidFill>
                  <a:schemeClr val="lt1"/>
                </a:solidFill>
                <a:latin typeface="Roboto Serif"/>
                <a:ea typeface="Roboto Serif"/>
                <a:cs typeface="Roboto Serif"/>
                <a:sym typeface="Roboto Serif"/>
              </a:rPr>
              <a:t>Dr. William </a:t>
            </a:r>
            <a:r>
              <a:rPr lang="en" sz="1035">
                <a:solidFill>
                  <a:srgbClr val="FF0000"/>
                </a:solidFill>
                <a:latin typeface="Roboto Serif"/>
                <a:ea typeface="Roboto Serif"/>
                <a:cs typeface="Roboto Serif"/>
                <a:sym typeface="Roboto Serif"/>
              </a:rPr>
              <a:t>“Red”</a:t>
            </a:r>
            <a:r>
              <a:rPr lang="en" sz="1035">
                <a:solidFill>
                  <a:schemeClr val="lt1"/>
                </a:solidFill>
                <a:latin typeface="Roboto Serif"/>
                <a:ea typeface="Roboto Serif"/>
                <a:cs typeface="Roboto Serif"/>
                <a:sym typeface="Roboto Serif"/>
              </a:rPr>
              <a:t> Whittaker</a:t>
            </a:r>
            <a:endParaRPr sz="1035"/>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4"/>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Schedule and Milestones</a:t>
            </a:r>
            <a:endParaRPr sz="2800" b="1">
              <a:solidFill>
                <a:schemeClr val="lt1"/>
              </a:solidFill>
              <a:latin typeface="Roboto Serif"/>
              <a:ea typeface="Roboto Serif"/>
              <a:cs typeface="Roboto Serif"/>
              <a:sym typeface="Roboto Serif"/>
            </a:endParaRPr>
          </a:p>
        </p:txBody>
      </p:sp>
      <p:sp>
        <p:nvSpPr>
          <p:cNvPr id="314" name="Google Shape;314;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pic>
        <p:nvPicPr>
          <p:cNvPr id="315" name="Google Shape;315;p44"/>
          <p:cNvPicPr preferRelativeResize="0"/>
          <p:nvPr/>
        </p:nvPicPr>
        <p:blipFill>
          <a:blip r:embed="rId3">
            <a:alphaModFix/>
          </a:blip>
          <a:stretch>
            <a:fillRect/>
          </a:stretch>
        </p:blipFill>
        <p:spPr>
          <a:xfrm>
            <a:off x="152400" y="1067925"/>
            <a:ext cx="8839200" cy="339416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5"/>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Schedule and Milestones</a:t>
            </a:r>
            <a:endParaRPr sz="2800" b="1">
              <a:solidFill>
                <a:schemeClr val="lt1"/>
              </a:solidFill>
              <a:latin typeface="Roboto Serif"/>
              <a:ea typeface="Roboto Serif"/>
              <a:cs typeface="Roboto Serif"/>
              <a:sym typeface="Roboto Serif"/>
            </a:endParaRPr>
          </a:p>
        </p:txBody>
      </p:sp>
      <p:sp>
        <p:nvSpPr>
          <p:cNvPr id="321" name="Google Shape;321;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21</a:t>
            </a:fld>
            <a:endParaRPr/>
          </a:p>
        </p:txBody>
      </p:sp>
      <p:pic>
        <p:nvPicPr>
          <p:cNvPr id="322" name="Google Shape;322;p45"/>
          <p:cNvPicPr preferRelativeResize="0"/>
          <p:nvPr/>
        </p:nvPicPr>
        <p:blipFill>
          <a:blip r:embed="rId3">
            <a:alphaModFix/>
          </a:blip>
          <a:stretch>
            <a:fillRect/>
          </a:stretch>
        </p:blipFill>
        <p:spPr>
          <a:xfrm>
            <a:off x="1034375" y="951475"/>
            <a:ext cx="7075238" cy="40461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22</a:t>
            </a:fld>
            <a:endParaRPr/>
          </a:p>
        </p:txBody>
      </p:sp>
      <p:sp>
        <p:nvSpPr>
          <p:cNvPr id="328" name="Google Shape;328;p46"/>
          <p:cNvSpPr txBox="1">
            <a:spLocks noGrp="1"/>
          </p:cNvSpPr>
          <p:nvPr>
            <p:ph type="title"/>
          </p:nvPr>
        </p:nvSpPr>
        <p:spPr>
          <a:xfrm>
            <a:off x="311700" y="52475"/>
            <a:ext cx="8520600" cy="572700"/>
          </a:xfrm>
          <a:prstGeom prst="rect">
            <a:avLst/>
          </a:prstGeom>
        </p:spPr>
        <p:txBody>
          <a:bodyPr spcFirstLastPara="1" wrap="square" lIns="91425" tIns="91425" rIns="91425" bIns="91425" anchor="t" anchorCtr="0">
            <a:normAutofit fontScale="90000"/>
          </a:bodyPr>
          <a:lstStyle/>
          <a:p>
            <a:pPr marL="0" marR="0" lvl="0" indent="0" algn="ctr" rtl="0">
              <a:lnSpc>
                <a:spcPct val="100000"/>
              </a:lnSpc>
              <a:spcBef>
                <a:spcPts val="0"/>
              </a:spcBef>
              <a:spcAft>
                <a:spcPts val="0"/>
              </a:spcAft>
              <a:buNone/>
            </a:pPr>
            <a:r>
              <a:rPr lang="en" b="1">
                <a:solidFill>
                  <a:schemeClr val="lt1"/>
                </a:solidFill>
                <a:latin typeface="Roboto Serif"/>
                <a:ea typeface="Roboto Serif"/>
                <a:cs typeface="Roboto Serif"/>
                <a:sym typeface="Roboto Serif"/>
              </a:rPr>
              <a:t>Risk Management (Updated)</a:t>
            </a:r>
            <a:endParaRPr b="1">
              <a:solidFill>
                <a:schemeClr val="lt1"/>
              </a:solidFill>
              <a:latin typeface="Roboto Serif"/>
              <a:ea typeface="Roboto Serif"/>
              <a:cs typeface="Roboto Serif"/>
              <a:sym typeface="Roboto Serif"/>
            </a:endParaRPr>
          </a:p>
          <a:p>
            <a:pPr marL="0" marR="0" lvl="0" indent="0" algn="ctr" rtl="0">
              <a:lnSpc>
                <a:spcPct val="100000"/>
              </a:lnSpc>
              <a:spcBef>
                <a:spcPts val="0"/>
              </a:spcBef>
              <a:spcAft>
                <a:spcPts val="0"/>
              </a:spcAft>
              <a:buNone/>
            </a:pPr>
            <a:r>
              <a:rPr lang="en" sz="2133" b="1">
                <a:solidFill>
                  <a:schemeClr val="lt1"/>
                </a:solidFill>
                <a:latin typeface="Roboto Serif"/>
                <a:ea typeface="Roboto Serif"/>
                <a:cs typeface="Roboto Serif"/>
                <a:sym typeface="Roboto Serif"/>
              </a:rPr>
              <a:t>Risk Summary</a:t>
            </a:r>
            <a:endParaRPr sz="2133" b="1">
              <a:solidFill>
                <a:schemeClr val="lt1"/>
              </a:solidFill>
              <a:latin typeface="Roboto Serif"/>
              <a:ea typeface="Roboto Serif"/>
              <a:cs typeface="Roboto Serif"/>
              <a:sym typeface="Roboto Serif"/>
            </a:endParaRPr>
          </a:p>
        </p:txBody>
      </p:sp>
      <p:grpSp>
        <p:nvGrpSpPr>
          <p:cNvPr id="329" name="Google Shape;329;p46"/>
          <p:cNvGrpSpPr/>
          <p:nvPr/>
        </p:nvGrpSpPr>
        <p:grpSpPr>
          <a:xfrm>
            <a:off x="1946375" y="853775"/>
            <a:ext cx="5251249" cy="4213524"/>
            <a:chOff x="1946375" y="625175"/>
            <a:chExt cx="5251249" cy="4213524"/>
          </a:xfrm>
        </p:grpSpPr>
        <p:pic>
          <p:nvPicPr>
            <p:cNvPr id="330" name="Google Shape;330;p46"/>
            <p:cNvPicPr preferRelativeResize="0"/>
            <p:nvPr/>
          </p:nvPicPr>
          <p:blipFill>
            <a:blip r:embed="rId3">
              <a:alphaModFix/>
            </a:blip>
            <a:stretch>
              <a:fillRect/>
            </a:stretch>
          </p:blipFill>
          <p:spPr>
            <a:xfrm>
              <a:off x="1946375" y="625175"/>
              <a:ext cx="5251249" cy="4213524"/>
            </a:xfrm>
            <a:prstGeom prst="rect">
              <a:avLst/>
            </a:prstGeom>
            <a:noFill/>
            <a:ln>
              <a:noFill/>
            </a:ln>
          </p:spPr>
        </p:pic>
        <p:sp>
          <p:nvSpPr>
            <p:cNvPr id="331" name="Google Shape;331;p46"/>
            <p:cNvSpPr txBox="1"/>
            <p:nvPr/>
          </p:nvSpPr>
          <p:spPr>
            <a:xfrm>
              <a:off x="5654800" y="2693121"/>
              <a:ext cx="548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R1, R32, </a:t>
              </a:r>
              <a:r>
                <a:rPr lang="en" sz="1200" b="1">
                  <a:solidFill>
                    <a:schemeClr val="accent1"/>
                  </a:solidFill>
                </a:rPr>
                <a:t>R36</a:t>
              </a:r>
              <a:endParaRPr sz="1200" b="1">
                <a:solidFill>
                  <a:schemeClr val="accent1"/>
                </a:solidFill>
              </a:endParaRPr>
            </a:p>
          </p:txBody>
        </p:sp>
        <p:sp>
          <p:nvSpPr>
            <p:cNvPr id="332" name="Google Shape;332;p46"/>
            <p:cNvSpPr txBox="1"/>
            <p:nvPr/>
          </p:nvSpPr>
          <p:spPr>
            <a:xfrm>
              <a:off x="6247300" y="983363"/>
              <a:ext cx="8535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R2, R11</a:t>
              </a:r>
              <a:endParaRPr sz="1200" b="1">
                <a:solidFill>
                  <a:schemeClr val="dk2"/>
                </a:solidFill>
              </a:endParaRPr>
            </a:p>
          </p:txBody>
        </p:sp>
        <p:sp>
          <p:nvSpPr>
            <p:cNvPr id="333" name="Google Shape;333;p46"/>
            <p:cNvSpPr txBox="1"/>
            <p:nvPr/>
          </p:nvSpPr>
          <p:spPr>
            <a:xfrm>
              <a:off x="6247300" y="2234625"/>
              <a:ext cx="947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R3, R6</a:t>
              </a:r>
              <a:endParaRPr sz="1200" b="1">
                <a:solidFill>
                  <a:schemeClr val="dk2"/>
                </a:solidFill>
              </a:endParaRPr>
            </a:p>
          </p:txBody>
        </p:sp>
        <p:sp>
          <p:nvSpPr>
            <p:cNvPr id="334" name="Google Shape;334;p46"/>
            <p:cNvSpPr txBox="1"/>
            <p:nvPr/>
          </p:nvSpPr>
          <p:spPr>
            <a:xfrm>
              <a:off x="4754200" y="1631650"/>
              <a:ext cx="8535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R19</a:t>
              </a:r>
              <a:endParaRPr sz="1200" b="1">
                <a:solidFill>
                  <a:schemeClr val="dk2"/>
                </a:solidFill>
              </a:endParaRPr>
            </a:p>
          </p:txBody>
        </p:sp>
        <p:sp>
          <p:nvSpPr>
            <p:cNvPr id="335" name="Google Shape;335;p46"/>
            <p:cNvSpPr txBox="1"/>
            <p:nvPr/>
          </p:nvSpPr>
          <p:spPr>
            <a:xfrm>
              <a:off x="4707100" y="2038738"/>
              <a:ext cx="947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R5, R7,</a:t>
              </a:r>
              <a:endParaRPr sz="1200" b="1">
                <a:solidFill>
                  <a:schemeClr val="dk2"/>
                </a:solidFill>
              </a:endParaRPr>
            </a:p>
            <a:p>
              <a:pPr marL="0" lvl="0" indent="0" algn="l" rtl="0">
                <a:spcBef>
                  <a:spcPts val="0"/>
                </a:spcBef>
                <a:spcAft>
                  <a:spcPts val="0"/>
                </a:spcAft>
                <a:buNone/>
              </a:pPr>
              <a:r>
                <a:rPr lang="en" sz="1200" b="1">
                  <a:solidFill>
                    <a:schemeClr val="dk2"/>
                  </a:solidFill>
                </a:rPr>
                <a:t>R20, R23,</a:t>
              </a:r>
              <a:endParaRPr sz="1200" b="1">
                <a:solidFill>
                  <a:schemeClr val="dk2"/>
                </a:solidFill>
              </a:endParaRPr>
            </a:p>
            <a:p>
              <a:pPr marL="0" lvl="0" indent="0" algn="l" rtl="0">
                <a:spcBef>
                  <a:spcPts val="0"/>
                </a:spcBef>
                <a:spcAft>
                  <a:spcPts val="0"/>
                </a:spcAft>
                <a:buNone/>
              </a:pPr>
              <a:r>
                <a:rPr lang="en" sz="1200" b="1">
                  <a:solidFill>
                    <a:schemeClr val="dk2"/>
                  </a:solidFill>
                </a:rPr>
                <a:t>R26, R27</a:t>
              </a:r>
              <a:endParaRPr sz="1200" b="1">
                <a:solidFill>
                  <a:srgbClr val="0000FF"/>
                </a:solidFill>
              </a:endParaRPr>
            </a:p>
          </p:txBody>
        </p:sp>
        <p:sp>
          <p:nvSpPr>
            <p:cNvPr id="336" name="Google Shape;336;p46"/>
            <p:cNvSpPr txBox="1"/>
            <p:nvPr/>
          </p:nvSpPr>
          <p:spPr>
            <a:xfrm>
              <a:off x="5657450" y="830950"/>
              <a:ext cx="7944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R10, R33, R34</a:t>
              </a:r>
              <a:endParaRPr sz="1200" b="1">
                <a:solidFill>
                  <a:schemeClr val="dk2"/>
                </a:solidFill>
              </a:endParaRPr>
            </a:p>
          </p:txBody>
        </p:sp>
        <p:sp>
          <p:nvSpPr>
            <p:cNvPr id="337" name="Google Shape;337;p46"/>
            <p:cNvSpPr txBox="1"/>
            <p:nvPr/>
          </p:nvSpPr>
          <p:spPr>
            <a:xfrm>
              <a:off x="5446025" y="1631650"/>
              <a:ext cx="8535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R12, R24, R29</a:t>
              </a:r>
              <a:endParaRPr sz="1200" b="1">
                <a:solidFill>
                  <a:schemeClr val="dk2"/>
                </a:solidFill>
              </a:endParaRPr>
            </a:p>
          </p:txBody>
        </p:sp>
        <p:sp>
          <p:nvSpPr>
            <p:cNvPr id="338" name="Google Shape;338;p46"/>
            <p:cNvSpPr txBox="1"/>
            <p:nvPr/>
          </p:nvSpPr>
          <p:spPr>
            <a:xfrm>
              <a:off x="4897325" y="983350"/>
              <a:ext cx="548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R14</a:t>
              </a:r>
              <a:endParaRPr sz="1200" b="1">
                <a:solidFill>
                  <a:schemeClr val="dk2"/>
                </a:solidFill>
              </a:endParaRPr>
            </a:p>
          </p:txBody>
        </p:sp>
        <p:sp>
          <p:nvSpPr>
            <p:cNvPr id="339" name="Google Shape;339;p46"/>
            <p:cNvSpPr txBox="1"/>
            <p:nvPr/>
          </p:nvSpPr>
          <p:spPr>
            <a:xfrm>
              <a:off x="5446161" y="2031075"/>
              <a:ext cx="888900" cy="66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50" b="1">
                  <a:solidFill>
                    <a:schemeClr val="dk2"/>
                  </a:solidFill>
                </a:rPr>
                <a:t>R16,</a:t>
              </a:r>
              <a:br>
                <a:rPr lang="en" sz="1150" b="1">
                  <a:solidFill>
                    <a:schemeClr val="dk2"/>
                  </a:solidFill>
                </a:rPr>
              </a:br>
              <a:r>
                <a:rPr lang="en" sz="1150" b="1">
                  <a:solidFill>
                    <a:schemeClr val="dk2"/>
                  </a:solidFill>
                </a:rPr>
                <a:t>R28,</a:t>
              </a:r>
              <a:r>
                <a:rPr lang="en" sz="1150" b="1">
                  <a:solidFill>
                    <a:srgbClr val="0000FF"/>
                  </a:solidFill>
                </a:rPr>
                <a:t> </a:t>
              </a:r>
              <a:r>
                <a:rPr lang="en" sz="1150" b="1">
                  <a:solidFill>
                    <a:schemeClr val="dk2"/>
                  </a:solidFill>
                </a:rPr>
                <a:t>R31, </a:t>
              </a:r>
              <a:r>
                <a:rPr lang="en" sz="1150" b="1">
                  <a:solidFill>
                    <a:schemeClr val="accent1"/>
                  </a:solidFill>
                </a:rPr>
                <a:t>R35</a:t>
              </a:r>
              <a:endParaRPr sz="1150" b="1">
                <a:solidFill>
                  <a:schemeClr val="accent1"/>
                </a:solidFill>
              </a:endParaRPr>
            </a:p>
          </p:txBody>
        </p:sp>
      </p:grpSp>
      <p:sp>
        <p:nvSpPr>
          <p:cNvPr id="340" name="Google Shape;340;p46"/>
          <p:cNvSpPr txBox="1"/>
          <p:nvPr/>
        </p:nvSpPr>
        <p:spPr>
          <a:xfrm>
            <a:off x="6270250" y="1868100"/>
            <a:ext cx="548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R30</a:t>
            </a:r>
            <a:endParaRPr sz="1200" b="1">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23</a:t>
            </a:fld>
            <a:endParaRPr/>
          </a:p>
        </p:txBody>
      </p:sp>
      <p:sp>
        <p:nvSpPr>
          <p:cNvPr id="346" name="Google Shape;346;p47"/>
          <p:cNvSpPr txBox="1">
            <a:spLocks noGrp="1"/>
          </p:cNvSpPr>
          <p:nvPr>
            <p:ph type="title"/>
          </p:nvPr>
        </p:nvSpPr>
        <p:spPr>
          <a:xfrm>
            <a:off x="311700" y="52475"/>
            <a:ext cx="8520600" cy="572700"/>
          </a:xfrm>
          <a:prstGeom prst="rect">
            <a:avLst/>
          </a:prstGeom>
        </p:spPr>
        <p:txBody>
          <a:bodyPr spcFirstLastPara="1" wrap="square" lIns="91425" tIns="91425" rIns="91425" bIns="91425" anchor="t" anchorCtr="0">
            <a:normAutofit fontScale="90000"/>
          </a:bodyPr>
          <a:lstStyle/>
          <a:p>
            <a:pPr marL="0" marR="0" lvl="0" indent="0" algn="ctr" rtl="0">
              <a:lnSpc>
                <a:spcPct val="100000"/>
              </a:lnSpc>
              <a:spcBef>
                <a:spcPts val="0"/>
              </a:spcBef>
              <a:spcAft>
                <a:spcPts val="0"/>
              </a:spcAft>
              <a:buNone/>
            </a:pPr>
            <a:r>
              <a:rPr lang="en" b="1">
                <a:solidFill>
                  <a:schemeClr val="lt1"/>
                </a:solidFill>
                <a:latin typeface="Roboto Serif"/>
                <a:ea typeface="Roboto Serif"/>
                <a:cs typeface="Roboto Serif"/>
                <a:sym typeface="Roboto Serif"/>
              </a:rPr>
              <a:t>Risk Management (Updated)</a:t>
            </a:r>
            <a:endParaRPr b="1">
              <a:solidFill>
                <a:schemeClr val="lt1"/>
              </a:solidFill>
              <a:latin typeface="Roboto Serif"/>
              <a:ea typeface="Roboto Serif"/>
              <a:cs typeface="Roboto Serif"/>
              <a:sym typeface="Roboto Serif"/>
            </a:endParaRPr>
          </a:p>
          <a:p>
            <a:pPr marL="0" marR="0" lvl="0" indent="0" algn="ctr" rtl="0">
              <a:lnSpc>
                <a:spcPct val="100000"/>
              </a:lnSpc>
              <a:spcBef>
                <a:spcPts val="0"/>
              </a:spcBef>
              <a:spcAft>
                <a:spcPts val="0"/>
              </a:spcAft>
              <a:buNone/>
            </a:pPr>
            <a:r>
              <a:rPr lang="en" sz="2133" b="1">
                <a:solidFill>
                  <a:schemeClr val="lt1"/>
                </a:solidFill>
                <a:latin typeface="Roboto Serif"/>
                <a:ea typeface="Roboto Serif"/>
                <a:cs typeface="Roboto Serif"/>
                <a:sym typeface="Roboto Serif"/>
              </a:rPr>
              <a:t>Reduced Risk Summary</a:t>
            </a:r>
            <a:endParaRPr sz="2133" b="1">
              <a:solidFill>
                <a:schemeClr val="lt1"/>
              </a:solidFill>
              <a:latin typeface="Roboto Serif"/>
              <a:ea typeface="Roboto Serif"/>
              <a:cs typeface="Roboto Serif"/>
              <a:sym typeface="Roboto Serif"/>
            </a:endParaRPr>
          </a:p>
        </p:txBody>
      </p:sp>
      <p:grpSp>
        <p:nvGrpSpPr>
          <p:cNvPr id="347" name="Google Shape;347;p47"/>
          <p:cNvGrpSpPr/>
          <p:nvPr/>
        </p:nvGrpSpPr>
        <p:grpSpPr>
          <a:xfrm>
            <a:off x="1946375" y="843300"/>
            <a:ext cx="5251249" cy="4213524"/>
            <a:chOff x="1946375" y="701375"/>
            <a:chExt cx="5251249" cy="4213524"/>
          </a:xfrm>
        </p:grpSpPr>
        <p:pic>
          <p:nvPicPr>
            <p:cNvPr id="348" name="Google Shape;348;p47"/>
            <p:cNvPicPr preferRelativeResize="0"/>
            <p:nvPr/>
          </p:nvPicPr>
          <p:blipFill>
            <a:blip r:embed="rId3">
              <a:alphaModFix/>
            </a:blip>
            <a:stretch>
              <a:fillRect/>
            </a:stretch>
          </p:blipFill>
          <p:spPr>
            <a:xfrm>
              <a:off x="1946375" y="701375"/>
              <a:ext cx="5251249" cy="4213524"/>
            </a:xfrm>
            <a:prstGeom prst="rect">
              <a:avLst/>
            </a:prstGeom>
            <a:noFill/>
            <a:ln>
              <a:noFill/>
            </a:ln>
          </p:spPr>
        </p:pic>
        <p:sp>
          <p:nvSpPr>
            <p:cNvPr id="349" name="Google Shape;349;p47"/>
            <p:cNvSpPr txBox="1"/>
            <p:nvPr/>
          </p:nvSpPr>
          <p:spPr>
            <a:xfrm>
              <a:off x="5499125" y="3420700"/>
              <a:ext cx="7911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R1, R16,</a:t>
              </a:r>
              <a:br>
                <a:rPr lang="en" sz="1200" b="1">
                  <a:solidFill>
                    <a:schemeClr val="dk2"/>
                  </a:solidFill>
                </a:rPr>
              </a:br>
              <a:r>
                <a:rPr lang="en" sz="1200" b="1">
                  <a:solidFill>
                    <a:schemeClr val="accent1"/>
                  </a:solidFill>
                </a:rPr>
                <a:t>R36</a:t>
              </a:r>
              <a:endParaRPr sz="1200" b="1">
                <a:solidFill>
                  <a:schemeClr val="accent1"/>
                </a:solidFill>
              </a:endParaRPr>
            </a:p>
          </p:txBody>
        </p:sp>
        <p:sp>
          <p:nvSpPr>
            <p:cNvPr id="350" name="Google Shape;350;p47"/>
            <p:cNvSpPr txBox="1"/>
            <p:nvPr/>
          </p:nvSpPr>
          <p:spPr>
            <a:xfrm>
              <a:off x="6223275" y="2762450"/>
              <a:ext cx="7443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R3, R6, R11</a:t>
              </a:r>
              <a:endParaRPr sz="1200" b="1">
                <a:solidFill>
                  <a:schemeClr val="dk2"/>
                </a:solidFill>
              </a:endParaRPr>
            </a:p>
          </p:txBody>
        </p:sp>
        <p:sp>
          <p:nvSpPr>
            <p:cNvPr id="351" name="Google Shape;351;p47"/>
            <p:cNvSpPr txBox="1"/>
            <p:nvPr/>
          </p:nvSpPr>
          <p:spPr>
            <a:xfrm>
              <a:off x="3962175" y="2722075"/>
              <a:ext cx="889200" cy="87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2"/>
                  </a:solidFill>
                </a:rPr>
                <a:t>R5, R12, R19, R23, R27, R29, R31,R32 R34</a:t>
              </a:r>
              <a:endParaRPr sz="900" b="1">
                <a:solidFill>
                  <a:schemeClr val="dk2"/>
                </a:solidFill>
              </a:endParaRPr>
            </a:p>
          </p:txBody>
        </p:sp>
        <p:sp>
          <p:nvSpPr>
            <p:cNvPr id="352" name="Google Shape;352;p47"/>
            <p:cNvSpPr txBox="1"/>
            <p:nvPr/>
          </p:nvSpPr>
          <p:spPr>
            <a:xfrm>
              <a:off x="4157750" y="3420700"/>
              <a:ext cx="548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R7</a:t>
              </a:r>
              <a:endParaRPr sz="1200" b="1">
                <a:solidFill>
                  <a:schemeClr val="dk2"/>
                </a:solidFill>
              </a:endParaRPr>
            </a:p>
          </p:txBody>
        </p:sp>
        <p:sp>
          <p:nvSpPr>
            <p:cNvPr id="353" name="Google Shape;353;p47"/>
            <p:cNvSpPr txBox="1"/>
            <p:nvPr/>
          </p:nvSpPr>
          <p:spPr>
            <a:xfrm>
              <a:off x="5620325" y="2230425"/>
              <a:ext cx="548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R10, R33</a:t>
              </a:r>
              <a:endParaRPr sz="1200" b="1">
                <a:solidFill>
                  <a:schemeClr val="dk2"/>
                </a:solidFill>
              </a:endParaRPr>
            </a:p>
          </p:txBody>
        </p:sp>
        <p:sp>
          <p:nvSpPr>
            <p:cNvPr id="354" name="Google Shape;354;p47"/>
            <p:cNvSpPr txBox="1"/>
            <p:nvPr/>
          </p:nvSpPr>
          <p:spPr>
            <a:xfrm>
              <a:off x="4900900" y="2230425"/>
              <a:ext cx="548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R14</a:t>
              </a:r>
              <a:endParaRPr sz="1200" b="1">
                <a:solidFill>
                  <a:schemeClr val="dk2"/>
                </a:solidFill>
              </a:endParaRPr>
            </a:p>
          </p:txBody>
        </p:sp>
        <p:sp>
          <p:nvSpPr>
            <p:cNvPr id="355" name="Google Shape;355;p47"/>
            <p:cNvSpPr txBox="1"/>
            <p:nvPr/>
          </p:nvSpPr>
          <p:spPr>
            <a:xfrm>
              <a:off x="4900888" y="3420700"/>
              <a:ext cx="548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R20</a:t>
              </a:r>
              <a:endParaRPr sz="1200" b="1">
                <a:solidFill>
                  <a:schemeClr val="dk2"/>
                </a:solidFill>
              </a:endParaRPr>
            </a:p>
          </p:txBody>
        </p:sp>
        <p:sp>
          <p:nvSpPr>
            <p:cNvPr id="356" name="Google Shape;356;p47"/>
            <p:cNvSpPr txBox="1"/>
            <p:nvPr/>
          </p:nvSpPr>
          <p:spPr>
            <a:xfrm>
              <a:off x="5528777" y="2749191"/>
              <a:ext cx="640200" cy="51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R24, R28,</a:t>
              </a:r>
              <a:r>
                <a:rPr lang="en" sz="1200" b="1">
                  <a:solidFill>
                    <a:srgbClr val="0000FF"/>
                  </a:solidFill>
                </a:rPr>
                <a:t> </a:t>
              </a:r>
              <a:r>
                <a:rPr lang="en" sz="1200" b="1">
                  <a:solidFill>
                    <a:schemeClr val="accent1"/>
                  </a:solidFill>
                </a:rPr>
                <a:t>R35</a:t>
              </a:r>
              <a:endParaRPr sz="1200" b="1">
                <a:solidFill>
                  <a:schemeClr val="accent1"/>
                </a:solidFill>
              </a:endParaRPr>
            </a:p>
          </p:txBody>
        </p:sp>
        <p:sp>
          <p:nvSpPr>
            <p:cNvPr id="357" name="Google Shape;357;p47"/>
            <p:cNvSpPr txBox="1"/>
            <p:nvPr/>
          </p:nvSpPr>
          <p:spPr>
            <a:xfrm>
              <a:off x="4900888" y="2849050"/>
              <a:ext cx="548700" cy="2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rPr>
                <a:t>R26</a:t>
              </a:r>
              <a:endParaRPr sz="1200" b="1">
                <a:solidFill>
                  <a:schemeClr val="dk2"/>
                </a:solidFill>
              </a:endParaRPr>
            </a:p>
          </p:txBody>
        </p:sp>
      </p:grpSp>
      <p:sp>
        <p:nvSpPr>
          <p:cNvPr id="358" name="Google Shape;358;p47"/>
          <p:cNvSpPr txBox="1"/>
          <p:nvPr/>
        </p:nvSpPr>
        <p:spPr>
          <a:xfrm>
            <a:off x="6271525" y="2387100"/>
            <a:ext cx="5487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dk2"/>
                </a:solidFill>
              </a:rPr>
              <a:t>R2, R30</a:t>
            </a:r>
            <a:endParaRPr>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24</a:t>
            </a:fld>
            <a:endParaRPr/>
          </a:p>
        </p:txBody>
      </p:sp>
      <p:sp>
        <p:nvSpPr>
          <p:cNvPr id="364" name="Google Shape;364;p48"/>
          <p:cNvSpPr txBox="1">
            <a:spLocks noGrp="1"/>
          </p:cNvSpPr>
          <p:nvPr>
            <p:ph type="title"/>
          </p:nvPr>
        </p:nvSpPr>
        <p:spPr>
          <a:xfrm>
            <a:off x="311700" y="52475"/>
            <a:ext cx="8520600" cy="572700"/>
          </a:xfrm>
          <a:prstGeom prst="rect">
            <a:avLst/>
          </a:prstGeom>
        </p:spPr>
        <p:txBody>
          <a:bodyPr spcFirstLastPara="1" wrap="square" lIns="91425" tIns="91425" rIns="91425" bIns="91425" anchor="t" anchorCtr="0">
            <a:normAutofit fontScale="90000"/>
          </a:bodyPr>
          <a:lstStyle/>
          <a:p>
            <a:pPr marL="0" marR="0" lvl="0" indent="0" algn="ctr" rtl="0">
              <a:lnSpc>
                <a:spcPct val="100000"/>
              </a:lnSpc>
              <a:spcBef>
                <a:spcPts val="0"/>
              </a:spcBef>
              <a:spcAft>
                <a:spcPts val="0"/>
              </a:spcAft>
              <a:buNone/>
            </a:pPr>
            <a:r>
              <a:rPr lang="en" b="1">
                <a:solidFill>
                  <a:schemeClr val="lt1"/>
                </a:solidFill>
                <a:latin typeface="Roboto Serif"/>
                <a:ea typeface="Roboto Serif"/>
                <a:cs typeface="Roboto Serif"/>
                <a:sym typeface="Roboto Serif"/>
              </a:rPr>
              <a:t>Top Risks</a:t>
            </a:r>
            <a:endParaRPr b="1">
              <a:solidFill>
                <a:schemeClr val="lt1"/>
              </a:solidFill>
              <a:latin typeface="Roboto Serif"/>
              <a:ea typeface="Roboto Serif"/>
              <a:cs typeface="Roboto Serif"/>
              <a:sym typeface="Roboto Serif"/>
            </a:endParaRPr>
          </a:p>
        </p:txBody>
      </p:sp>
      <p:graphicFrame>
        <p:nvGraphicFramePr>
          <p:cNvPr id="365" name="Google Shape;365;p48"/>
          <p:cNvGraphicFramePr/>
          <p:nvPr/>
        </p:nvGraphicFramePr>
        <p:xfrm>
          <a:off x="113438" y="695225"/>
          <a:ext cx="8917125" cy="4070095"/>
        </p:xfrm>
        <a:graphic>
          <a:graphicData uri="http://schemas.openxmlformats.org/drawingml/2006/table">
            <a:tbl>
              <a:tblPr>
                <a:noFill/>
                <a:tableStyleId>{9CE2D261-A605-4F56-AC58-F2484E9E021C}</a:tableStyleId>
              </a:tblPr>
              <a:tblGrid>
                <a:gridCol w="790350">
                  <a:extLst>
                    <a:ext uri="{9D8B030D-6E8A-4147-A177-3AD203B41FA5}">
                      <a16:colId xmlns:a16="http://schemas.microsoft.com/office/drawing/2014/main" val="20000"/>
                    </a:ext>
                  </a:extLst>
                </a:gridCol>
                <a:gridCol w="3677625">
                  <a:extLst>
                    <a:ext uri="{9D8B030D-6E8A-4147-A177-3AD203B41FA5}">
                      <a16:colId xmlns:a16="http://schemas.microsoft.com/office/drawing/2014/main" val="20001"/>
                    </a:ext>
                  </a:extLst>
                </a:gridCol>
                <a:gridCol w="1892100">
                  <a:extLst>
                    <a:ext uri="{9D8B030D-6E8A-4147-A177-3AD203B41FA5}">
                      <a16:colId xmlns:a16="http://schemas.microsoft.com/office/drawing/2014/main" val="20002"/>
                    </a:ext>
                  </a:extLst>
                </a:gridCol>
                <a:gridCol w="1385450">
                  <a:extLst>
                    <a:ext uri="{9D8B030D-6E8A-4147-A177-3AD203B41FA5}">
                      <a16:colId xmlns:a16="http://schemas.microsoft.com/office/drawing/2014/main" val="20003"/>
                    </a:ext>
                  </a:extLst>
                </a:gridCol>
                <a:gridCol w="1171600">
                  <a:extLst>
                    <a:ext uri="{9D8B030D-6E8A-4147-A177-3AD203B41FA5}">
                      <a16:colId xmlns:a16="http://schemas.microsoft.com/office/drawing/2014/main" val="20004"/>
                    </a:ext>
                  </a:extLst>
                </a:gridCol>
              </a:tblGrid>
              <a:tr h="221575">
                <a:tc>
                  <a:txBody>
                    <a:bodyPr/>
                    <a:lstStyle/>
                    <a:p>
                      <a:pPr marL="0" lvl="0" indent="0" algn="l" rtl="0">
                        <a:lnSpc>
                          <a:spcPct val="115000"/>
                        </a:lnSpc>
                        <a:spcBef>
                          <a:spcPts val="0"/>
                        </a:spcBef>
                        <a:spcAft>
                          <a:spcPts val="0"/>
                        </a:spcAft>
                        <a:buNone/>
                      </a:pPr>
                      <a:r>
                        <a:rPr lang="en" sz="1100" b="1">
                          <a:solidFill>
                            <a:schemeClr val="lt1"/>
                          </a:solidFill>
                        </a:rPr>
                        <a:t>Risk ID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Title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Owner</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Type: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a:solidFill>
                            <a:schemeClr val="lt1"/>
                          </a:solidFill>
                        </a:rPr>
                        <a:t>Logistics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221575">
                <a:tc>
                  <a:txBody>
                    <a:bodyPr/>
                    <a:lstStyle/>
                    <a:p>
                      <a:pPr marL="0" lvl="0" indent="0" algn="l" rtl="0">
                        <a:lnSpc>
                          <a:spcPct val="115000"/>
                        </a:lnSpc>
                        <a:spcBef>
                          <a:spcPts val="0"/>
                        </a:spcBef>
                        <a:spcAft>
                          <a:spcPts val="0"/>
                        </a:spcAft>
                        <a:buNone/>
                      </a:pPr>
                      <a:r>
                        <a:rPr lang="en" sz="1100">
                          <a:solidFill>
                            <a:schemeClr val="lt1"/>
                          </a:solidFill>
                        </a:rPr>
                        <a:t>R30</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l" rtl="0">
                        <a:lnSpc>
                          <a:spcPct val="115000"/>
                        </a:lnSpc>
                        <a:spcBef>
                          <a:spcPts val="0"/>
                        </a:spcBef>
                        <a:spcAft>
                          <a:spcPts val="0"/>
                        </a:spcAft>
                        <a:buNone/>
                      </a:pPr>
                      <a:r>
                        <a:rPr lang="en" sz="1000">
                          <a:solidFill>
                            <a:schemeClr val="lt1"/>
                          </a:solidFill>
                        </a:rPr>
                        <a:t>No spares available</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Team</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gridSpan="2">
                  <a:txBody>
                    <a:bodyPr/>
                    <a:lstStyle/>
                    <a:p>
                      <a:pPr marL="0" lvl="0" indent="0" algn="l" rtl="0">
                        <a:spcBef>
                          <a:spcPts val="0"/>
                        </a:spcBef>
                        <a:spcAft>
                          <a:spcPts val="0"/>
                        </a:spcAft>
                        <a:buNone/>
                      </a:pPr>
                      <a:endParaRPr sz="1500">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hMerge="1">
                  <a:txBody>
                    <a:bodyPr/>
                    <a:lstStyle/>
                    <a:p>
                      <a:endParaRPr lang="en-US"/>
                    </a:p>
                  </a:txBody>
                  <a:tcPr/>
                </a:tc>
                <a:extLst>
                  <a:ext uri="{0D108BD9-81ED-4DB2-BD59-A6C34878D82A}">
                    <a16:rowId xmlns:a16="http://schemas.microsoft.com/office/drawing/2014/main" val="10001"/>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Description</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Added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2"/>
                  </a:ext>
                </a:extLst>
              </a:tr>
              <a:tr h="221575">
                <a:tc rowSpan="3" gridSpan="2">
                  <a:txBody>
                    <a:bodyPr/>
                    <a:lstStyle/>
                    <a:p>
                      <a:pPr marL="0" lvl="0" indent="0" algn="l" rtl="0">
                        <a:lnSpc>
                          <a:spcPct val="115000"/>
                        </a:lnSpc>
                        <a:spcBef>
                          <a:spcPts val="0"/>
                        </a:spcBef>
                        <a:spcAft>
                          <a:spcPts val="0"/>
                        </a:spcAft>
                        <a:buNone/>
                      </a:pPr>
                      <a:r>
                        <a:rPr lang="en" sz="1100">
                          <a:solidFill>
                            <a:schemeClr val="lt1"/>
                          </a:solidFill>
                        </a:rPr>
                        <a:t>Discontinued model, spare parts unavailable	</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3" h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3/4/2025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r h="221575">
                <a:tc gridSpan="2" vMerge="1">
                  <a:txBody>
                    <a:bodyPr/>
                    <a:lstStyle/>
                    <a:p>
                      <a:endParaRPr lang="en-US"/>
                    </a:p>
                  </a:txBody>
                  <a:tcPr/>
                </a:tc>
                <a:tc hMerge="1" v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Updated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4"/>
                  </a:ext>
                </a:extLst>
              </a:tr>
              <a:tr h="221575">
                <a:tc gridSpan="2" vMerge="1">
                  <a:txBody>
                    <a:bodyPr/>
                    <a:lstStyle/>
                    <a:p>
                      <a:endParaRPr lang="en-US"/>
                    </a:p>
                  </a:txBody>
                  <a:tcPr/>
                </a:tc>
                <a:tc hMerge="1" v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8/30/2025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5"/>
                  </a:ext>
                </a:extLst>
              </a:tr>
              <a:tr h="221575">
                <a:tc gridSpan="3">
                  <a:txBody>
                    <a:bodyPr/>
                    <a:lstStyle/>
                    <a:p>
                      <a:pPr marL="0" lvl="0" indent="0" algn="l" rtl="0">
                        <a:lnSpc>
                          <a:spcPct val="115000"/>
                        </a:lnSpc>
                        <a:spcBef>
                          <a:spcPts val="0"/>
                        </a:spcBef>
                        <a:spcAft>
                          <a:spcPts val="0"/>
                        </a:spcAft>
                        <a:buNone/>
                      </a:pPr>
                      <a:r>
                        <a:rPr lang="en" sz="1100" b="1">
                          <a:solidFill>
                            <a:schemeClr val="lt1"/>
                          </a:solidFill>
                        </a:rPr>
                        <a:t>Consequence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6"/>
                  </a:ext>
                </a:extLst>
              </a:tr>
              <a:tr h="482625">
                <a:tc gridSpan="3">
                  <a:txBody>
                    <a:bodyPr/>
                    <a:lstStyle/>
                    <a:p>
                      <a:pPr marL="0" lvl="0" indent="0" algn="l" rtl="0">
                        <a:lnSpc>
                          <a:spcPct val="115000"/>
                        </a:lnSpc>
                        <a:spcBef>
                          <a:spcPts val="0"/>
                        </a:spcBef>
                        <a:spcAft>
                          <a:spcPts val="0"/>
                        </a:spcAft>
                        <a:buNone/>
                      </a:pPr>
                      <a:r>
                        <a:rPr lang="en" sz="1100">
                          <a:solidFill>
                            <a:schemeClr val="lt1"/>
                          </a:solidFill>
                        </a:rPr>
                        <a:t>The whole project falling through, or redo almost all subsystems on a different rover.</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7"/>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Action/Milestone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Success Criteria</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Planned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Implemented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Check out eBay and other similar platforms for spares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find exact spares on these platforms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3/6/2025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9"/>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Check out and stock similar parts if not same</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find and stock similar parts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3/6/2025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10"/>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Find a twin rover that was used by a previous team on campus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find the twin rover and scavenge parts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3/6/2025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3/7/2025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11"/>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Maintain all parts, especially mechanical parts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avoid future breakdowns and part failures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9/10/2025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12"/>
                  </a:ext>
                </a:extLst>
              </a:tr>
            </a:tbl>
          </a:graphicData>
        </a:graphic>
      </p:graphicFrame>
      <p:pic>
        <p:nvPicPr>
          <p:cNvPr id="366" name="Google Shape;366;p48"/>
          <p:cNvPicPr preferRelativeResize="0"/>
          <p:nvPr/>
        </p:nvPicPr>
        <p:blipFill>
          <a:blip r:embed="rId3">
            <a:alphaModFix/>
          </a:blip>
          <a:stretch>
            <a:fillRect/>
          </a:stretch>
        </p:blipFill>
        <p:spPr>
          <a:xfrm>
            <a:off x="6473500" y="906801"/>
            <a:ext cx="2557051" cy="1861251"/>
          </a:xfrm>
          <a:prstGeom prst="rect">
            <a:avLst/>
          </a:prstGeom>
          <a:noFill/>
          <a:ln>
            <a:noFill/>
          </a:ln>
        </p:spPr>
      </p:pic>
      <p:sp>
        <p:nvSpPr>
          <p:cNvPr id="367" name="Google Shape;367;p48"/>
          <p:cNvSpPr/>
          <p:nvPr/>
        </p:nvSpPr>
        <p:spPr>
          <a:xfrm>
            <a:off x="8622450" y="1567625"/>
            <a:ext cx="248700" cy="239700"/>
          </a:xfrm>
          <a:prstGeom prst="flowChartOr">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8" name="Google Shape;368;p48"/>
          <p:cNvSpPr/>
          <p:nvPr/>
        </p:nvSpPr>
        <p:spPr>
          <a:xfrm>
            <a:off x="8640150" y="1318500"/>
            <a:ext cx="213300" cy="223200"/>
          </a:xfrm>
          <a:prstGeom prst="flowChartSummingJunction">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25</a:t>
            </a:fld>
            <a:endParaRPr/>
          </a:p>
        </p:txBody>
      </p:sp>
      <p:sp>
        <p:nvSpPr>
          <p:cNvPr id="374" name="Google Shape;374;p49"/>
          <p:cNvSpPr txBox="1">
            <a:spLocks noGrp="1"/>
          </p:cNvSpPr>
          <p:nvPr>
            <p:ph type="title"/>
          </p:nvPr>
        </p:nvSpPr>
        <p:spPr>
          <a:xfrm>
            <a:off x="311700" y="52475"/>
            <a:ext cx="8520600" cy="572700"/>
          </a:xfrm>
          <a:prstGeom prst="rect">
            <a:avLst/>
          </a:prstGeom>
        </p:spPr>
        <p:txBody>
          <a:bodyPr spcFirstLastPara="1" wrap="square" lIns="91425" tIns="91425" rIns="91425" bIns="91425" anchor="t" anchorCtr="0">
            <a:normAutofit fontScale="90000"/>
          </a:bodyPr>
          <a:lstStyle/>
          <a:p>
            <a:pPr marL="0" marR="0" lvl="0" indent="0" algn="ctr" rtl="0">
              <a:lnSpc>
                <a:spcPct val="100000"/>
              </a:lnSpc>
              <a:spcBef>
                <a:spcPts val="0"/>
              </a:spcBef>
              <a:spcAft>
                <a:spcPts val="0"/>
              </a:spcAft>
              <a:buNone/>
            </a:pPr>
            <a:r>
              <a:rPr lang="en" b="1">
                <a:solidFill>
                  <a:schemeClr val="lt1"/>
                </a:solidFill>
                <a:latin typeface="Roboto Serif"/>
                <a:ea typeface="Roboto Serif"/>
                <a:cs typeface="Roboto Serif"/>
                <a:sym typeface="Roboto Serif"/>
              </a:rPr>
              <a:t>Top Risks</a:t>
            </a:r>
            <a:endParaRPr b="1">
              <a:solidFill>
                <a:schemeClr val="lt1"/>
              </a:solidFill>
              <a:latin typeface="Roboto Serif"/>
              <a:ea typeface="Roboto Serif"/>
              <a:cs typeface="Roboto Serif"/>
              <a:sym typeface="Roboto Serif"/>
            </a:endParaRPr>
          </a:p>
        </p:txBody>
      </p:sp>
      <p:graphicFrame>
        <p:nvGraphicFramePr>
          <p:cNvPr id="375" name="Google Shape;375;p49"/>
          <p:cNvGraphicFramePr/>
          <p:nvPr/>
        </p:nvGraphicFramePr>
        <p:xfrm>
          <a:off x="113438" y="878888"/>
          <a:ext cx="8917125" cy="3448303"/>
        </p:xfrm>
        <a:graphic>
          <a:graphicData uri="http://schemas.openxmlformats.org/drawingml/2006/table">
            <a:tbl>
              <a:tblPr>
                <a:noFill/>
                <a:tableStyleId>{9CE2D261-A605-4F56-AC58-F2484E9E021C}</a:tableStyleId>
              </a:tblPr>
              <a:tblGrid>
                <a:gridCol w="790350">
                  <a:extLst>
                    <a:ext uri="{9D8B030D-6E8A-4147-A177-3AD203B41FA5}">
                      <a16:colId xmlns:a16="http://schemas.microsoft.com/office/drawing/2014/main" val="20000"/>
                    </a:ext>
                  </a:extLst>
                </a:gridCol>
                <a:gridCol w="3677625">
                  <a:extLst>
                    <a:ext uri="{9D8B030D-6E8A-4147-A177-3AD203B41FA5}">
                      <a16:colId xmlns:a16="http://schemas.microsoft.com/office/drawing/2014/main" val="20001"/>
                    </a:ext>
                  </a:extLst>
                </a:gridCol>
                <a:gridCol w="1892100">
                  <a:extLst>
                    <a:ext uri="{9D8B030D-6E8A-4147-A177-3AD203B41FA5}">
                      <a16:colId xmlns:a16="http://schemas.microsoft.com/office/drawing/2014/main" val="20002"/>
                    </a:ext>
                  </a:extLst>
                </a:gridCol>
                <a:gridCol w="1385450">
                  <a:extLst>
                    <a:ext uri="{9D8B030D-6E8A-4147-A177-3AD203B41FA5}">
                      <a16:colId xmlns:a16="http://schemas.microsoft.com/office/drawing/2014/main" val="20003"/>
                    </a:ext>
                  </a:extLst>
                </a:gridCol>
                <a:gridCol w="1171600">
                  <a:extLst>
                    <a:ext uri="{9D8B030D-6E8A-4147-A177-3AD203B41FA5}">
                      <a16:colId xmlns:a16="http://schemas.microsoft.com/office/drawing/2014/main" val="20004"/>
                    </a:ext>
                  </a:extLst>
                </a:gridCol>
              </a:tblGrid>
              <a:tr h="221575">
                <a:tc>
                  <a:txBody>
                    <a:bodyPr/>
                    <a:lstStyle/>
                    <a:p>
                      <a:pPr marL="0" lvl="0" indent="0" algn="l" rtl="0">
                        <a:lnSpc>
                          <a:spcPct val="115000"/>
                        </a:lnSpc>
                        <a:spcBef>
                          <a:spcPts val="0"/>
                        </a:spcBef>
                        <a:spcAft>
                          <a:spcPts val="0"/>
                        </a:spcAft>
                        <a:buNone/>
                      </a:pPr>
                      <a:r>
                        <a:rPr lang="en" sz="1100" b="1">
                          <a:solidFill>
                            <a:schemeClr val="lt1"/>
                          </a:solidFill>
                        </a:rPr>
                        <a:t>Risk ID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Title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Owner</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Type: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a:solidFill>
                            <a:schemeClr val="lt1"/>
                          </a:solidFill>
                        </a:rPr>
                        <a:t>Technical</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221575">
                <a:tc>
                  <a:txBody>
                    <a:bodyPr/>
                    <a:lstStyle/>
                    <a:p>
                      <a:pPr marL="0" lvl="0" indent="0" algn="l" rtl="0">
                        <a:lnSpc>
                          <a:spcPct val="115000"/>
                        </a:lnSpc>
                        <a:spcBef>
                          <a:spcPts val="0"/>
                        </a:spcBef>
                        <a:spcAft>
                          <a:spcPts val="0"/>
                        </a:spcAft>
                        <a:buNone/>
                      </a:pPr>
                      <a:r>
                        <a:rPr lang="en" sz="1100">
                          <a:solidFill>
                            <a:schemeClr val="lt1"/>
                          </a:solidFill>
                        </a:rPr>
                        <a:t>R33</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l" rtl="0">
                        <a:lnSpc>
                          <a:spcPct val="115000"/>
                        </a:lnSpc>
                        <a:spcBef>
                          <a:spcPts val="0"/>
                        </a:spcBef>
                        <a:spcAft>
                          <a:spcPts val="0"/>
                        </a:spcAft>
                        <a:buNone/>
                      </a:pPr>
                      <a:r>
                        <a:rPr lang="en" sz="1100">
                          <a:solidFill>
                            <a:schemeClr val="lt1"/>
                          </a:solidFill>
                        </a:rPr>
                        <a:t>Localization frame shift after total station battery swap</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Bhaswanth, William</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gridSpan="2">
                  <a:txBody>
                    <a:bodyPr/>
                    <a:lstStyle/>
                    <a:p>
                      <a:pPr marL="0" lvl="0" indent="0" algn="l" rtl="0">
                        <a:spcBef>
                          <a:spcPts val="0"/>
                        </a:spcBef>
                        <a:spcAft>
                          <a:spcPts val="0"/>
                        </a:spcAft>
                        <a:buNone/>
                      </a:pPr>
                      <a:endParaRPr sz="1500">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hMerge="1">
                  <a:txBody>
                    <a:bodyPr/>
                    <a:lstStyle/>
                    <a:p>
                      <a:endParaRPr lang="en-US"/>
                    </a:p>
                  </a:txBody>
                  <a:tcPr/>
                </a:tc>
                <a:extLst>
                  <a:ext uri="{0D108BD9-81ED-4DB2-BD59-A6C34878D82A}">
                    <a16:rowId xmlns:a16="http://schemas.microsoft.com/office/drawing/2014/main" val="10001"/>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Description</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Added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2"/>
                  </a:ext>
                </a:extLst>
              </a:tr>
              <a:tr h="221575">
                <a:tc rowSpan="3" gridSpan="2">
                  <a:txBody>
                    <a:bodyPr/>
                    <a:lstStyle/>
                    <a:p>
                      <a:pPr marL="0" lvl="0" indent="0" algn="l" rtl="0">
                        <a:lnSpc>
                          <a:spcPct val="115000"/>
                        </a:lnSpc>
                        <a:spcBef>
                          <a:spcPts val="0"/>
                        </a:spcBef>
                        <a:spcAft>
                          <a:spcPts val="0"/>
                        </a:spcAft>
                        <a:buNone/>
                      </a:pPr>
                      <a:r>
                        <a:rPr lang="en" sz="1100">
                          <a:solidFill>
                            <a:schemeClr val="lt1"/>
                          </a:solidFill>
                        </a:rPr>
                        <a:t>Battery replacement in the total station causes small frame offsets, leading to localization inaccuracies.	</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3" h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3/4/2025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r h="221575">
                <a:tc gridSpan="2" vMerge="1">
                  <a:txBody>
                    <a:bodyPr/>
                    <a:lstStyle/>
                    <a:p>
                      <a:endParaRPr lang="en-US"/>
                    </a:p>
                  </a:txBody>
                  <a:tcPr/>
                </a:tc>
                <a:tc hMerge="1" v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Updated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4"/>
                  </a:ext>
                </a:extLst>
              </a:tr>
              <a:tr h="221575">
                <a:tc gridSpan="2" vMerge="1">
                  <a:txBody>
                    <a:bodyPr/>
                    <a:lstStyle/>
                    <a:p>
                      <a:endParaRPr lang="en-US"/>
                    </a:p>
                  </a:txBody>
                  <a:tcPr/>
                </a:tc>
                <a:tc hMerge="1" v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9/1/2025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5"/>
                  </a:ext>
                </a:extLst>
              </a:tr>
              <a:tr h="221575">
                <a:tc gridSpan="3">
                  <a:txBody>
                    <a:bodyPr/>
                    <a:lstStyle/>
                    <a:p>
                      <a:pPr marL="0" lvl="0" indent="0" algn="l" rtl="0">
                        <a:lnSpc>
                          <a:spcPct val="115000"/>
                        </a:lnSpc>
                        <a:spcBef>
                          <a:spcPts val="0"/>
                        </a:spcBef>
                        <a:spcAft>
                          <a:spcPts val="0"/>
                        </a:spcAft>
                        <a:buNone/>
                      </a:pPr>
                      <a:r>
                        <a:rPr lang="en" sz="1100" b="1">
                          <a:solidFill>
                            <a:schemeClr val="lt1"/>
                          </a:solidFill>
                        </a:rPr>
                        <a:t>Consequence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6"/>
                  </a:ext>
                </a:extLst>
              </a:tr>
              <a:tr h="482625">
                <a:tc gridSpan="3">
                  <a:txBody>
                    <a:bodyPr/>
                    <a:lstStyle/>
                    <a:p>
                      <a:pPr marL="0" lvl="0" indent="0" algn="l" rtl="0">
                        <a:lnSpc>
                          <a:spcPct val="115000"/>
                        </a:lnSpc>
                        <a:spcBef>
                          <a:spcPts val="0"/>
                        </a:spcBef>
                        <a:spcAft>
                          <a:spcPts val="0"/>
                        </a:spcAft>
                        <a:buNone/>
                      </a:pPr>
                      <a:r>
                        <a:rPr lang="en" sz="1100">
                          <a:solidFill>
                            <a:schemeClr val="lt1"/>
                          </a:solidFill>
                        </a:rPr>
                        <a:t>Leads to poor navigation performance and risk of missing the crater during grading operations.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7"/>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Action/Milestone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Success Criteria</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Planned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Implemented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Implement resection method using three known prism locations instead of orientate-to-line</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fix the frame consistently after battery swaps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9/1/2025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9"/>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Explore and test alternative localization methods (using SkyCam)</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maintain localization accuracy</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10/9/2025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10"/>
                  </a:ext>
                </a:extLst>
              </a:tr>
            </a:tbl>
          </a:graphicData>
        </a:graphic>
      </p:graphicFrame>
      <p:pic>
        <p:nvPicPr>
          <p:cNvPr id="376" name="Google Shape;376;p49"/>
          <p:cNvPicPr preferRelativeResize="0"/>
          <p:nvPr/>
        </p:nvPicPr>
        <p:blipFill>
          <a:blip r:embed="rId3">
            <a:alphaModFix/>
          </a:blip>
          <a:stretch>
            <a:fillRect/>
          </a:stretch>
        </p:blipFill>
        <p:spPr>
          <a:xfrm>
            <a:off x="6473500" y="1090464"/>
            <a:ext cx="2557051" cy="1861251"/>
          </a:xfrm>
          <a:prstGeom prst="rect">
            <a:avLst/>
          </a:prstGeom>
          <a:noFill/>
          <a:ln>
            <a:noFill/>
          </a:ln>
        </p:spPr>
      </p:pic>
      <p:sp>
        <p:nvSpPr>
          <p:cNvPr id="377" name="Google Shape;377;p49"/>
          <p:cNvSpPr/>
          <p:nvPr/>
        </p:nvSpPr>
        <p:spPr>
          <a:xfrm>
            <a:off x="8266800" y="1758863"/>
            <a:ext cx="248700" cy="239700"/>
          </a:xfrm>
          <a:prstGeom prst="flowChartOr">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8" name="Google Shape;378;p49"/>
          <p:cNvSpPr/>
          <p:nvPr/>
        </p:nvSpPr>
        <p:spPr>
          <a:xfrm>
            <a:off x="8259150" y="1231788"/>
            <a:ext cx="213300" cy="223200"/>
          </a:xfrm>
          <a:prstGeom prst="flowChartSummingJunction">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26</a:t>
            </a:fld>
            <a:endParaRPr/>
          </a:p>
        </p:txBody>
      </p:sp>
      <p:sp>
        <p:nvSpPr>
          <p:cNvPr id="384" name="Google Shape;384;p50"/>
          <p:cNvSpPr txBox="1">
            <a:spLocks noGrp="1"/>
          </p:cNvSpPr>
          <p:nvPr>
            <p:ph type="title"/>
          </p:nvPr>
        </p:nvSpPr>
        <p:spPr>
          <a:xfrm>
            <a:off x="311700" y="52475"/>
            <a:ext cx="8520600" cy="572700"/>
          </a:xfrm>
          <a:prstGeom prst="rect">
            <a:avLst/>
          </a:prstGeom>
        </p:spPr>
        <p:txBody>
          <a:bodyPr spcFirstLastPara="1" wrap="square" lIns="91425" tIns="91425" rIns="91425" bIns="91425" anchor="t" anchorCtr="0">
            <a:normAutofit fontScale="90000"/>
          </a:bodyPr>
          <a:lstStyle/>
          <a:p>
            <a:pPr marL="0" marR="0" lvl="0" indent="0" algn="ctr" rtl="0">
              <a:lnSpc>
                <a:spcPct val="100000"/>
              </a:lnSpc>
              <a:spcBef>
                <a:spcPts val="0"/>
              </a:spcBef>
              <a:spcAft>
                <a:spcPts val="0"/>
              </a:spcAft>
              <a:buNone/>
            </a:pPr>
            <a:r>
              <a:rPr lang="en" b="1">
                <a:solidFill>
                  <a:schemeClr val="lt1"/>
                </a:solidFill>
                <a:latin typeface="Roboto Serif"/>
                <a:ea typeface="Roboto Serif"/>
                <a:cs typeface="Roboto Serif"/>
                <a:sym typeface="Roboto Serif"/>
              </a:rPr>
              <a:t>Top Risks</a:t>
            </a:r>
            <a:endParaRPr b="1">
              <a:solidFill>
                <a:schemeClr val="lt1"/>
              </a:solidFill>
              <a:latin typeface="Roboto Serif"/>
              <a:ea typeface="Roboto Serif"/>
              <a:cs typeface="Roboto Serif"/>
              <a:sym typeface="Roboto Serif"/>
            </a:endParaRPr>
          </a:p>
        </p:txBody>
      </p:sp>
      <p:graphicFrame>
        <p:nvGraphicFramePr>
          <p:cNvPr id="385" name="Google Shape;385;p50"/>
          <p:cNvGraphicFramePr/>
          <p:nvPr/>
        </p:nvGraphicFramePr>
        <p:xfrm>
          <a:off x="113438" y="878888"/>
          <a:ext cx="8917125" cy="3855592"/>
        </p:xfrm>
        <a:graphic>
          <a:graphicData uri="http://schemas.openxmlformats.org/drawingml/2006/table">
            <a:tbl>
              <a:tblPr>
                <a:noFill/>
                <a:tableStyleId>{9CE2D261-A605-4F56-AC58-F2484E9E021C}</a:tableStyleId>
              </a:tblPr>
              <a:tblGrid>
                <a:gridCol w="790350">
                  <a:extLst>
                    <a:ext uri="{9D8B030D-6E8A-4147-A177-3AD203B41FA5}">
                      <a16:colId xmlns:a16="http://schemas.microsoft.com/office/drawing/2014/main" val="20000"/>
                    </a:ext>
                  </a:extLst>
                </a:gridCol>
                <a:gridCol w="3677625">
                  <a:extLst>
                    <a:ext uri="{9D8B030D-6E8A-4147-A177-3AD203B41FA5}">
                      <a16:colId xmlns:a16="http://schemas.microsoft.com/office/drawing/2014/main" val="20001"/>
                    </a:ext>
                  </a:extLst>
                </a:gridCol>
                <a:gridCol w="1892100">
                  <a:extLst>
                    <a:ext uri="{9D8B030D-6E8A-4147-A177-3AD203B41FA5}">
                      <a16:colId xmlns:a16="http://schemas.microsoft.com/office/drawing/2014/main" val="20002"/>
                    </a:ext>
                  </a:extLst>
                </a:gridCol>
                <a:gridCol w="1385450">
                  <a:extLst>
                    <a:ext uri="{9D8B030D-6E8A-4147-A177-3AD203B41FA5}">
                      <a16:colId xmlns:a16="http://schemas.microsoft.com/office/drawing/2014/main" val="20003"/>
                    </a:ext>
                  </a:extLst>
                </a:gridCol>
                <a:gridCol w="1171600">
                  <a:extLst>
                    <a:ext uri="{9D8B030D-6E8A-4147-A177-3AD203B41FA5}">
                      <a16:colId xmlns:a16="http://schemas.microsoft.com/office/drawing/2014/main" val="20004"/>
                    </a:ext>
                  </a:extLst>
                </a:gridCol>
              </a:tblGrid>
              <a:tr h="221575">
                <a:tc>
                  <a:txBody>
                    <a:bodyPr/>
                    <a:lstStyle/>
                    <a:p>
                      <a:pPr marL="0" lvl="0" indent="0" algn="l" rtl="0">
                        <a:lnSpc>
                          <a:spcPct val="115000"/>
                        </a:lnSpc>
                        <a:spcBef>
                          <a:spcPts val="0"/>
                        </a:spcBef>
                        <a:spcAft>
                          <a:spcPts val="0"/>
                        </a:spcAft>
                        <a:buNone/>
                      </a:pPr>
                      <a:r>
                        <a:rPr lang="en" sz="1100" b="1">
                          <a:solidFill>
                            <a:schemeClr val="lt1"/>
                          </a:solidFill>
                        </a:rPr>
                        <a:t>Risk ID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Title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Owner</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Type: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a:solidFill>
                            <a:schemeClr val="lt1"/>
                          </a:solidFill>
                        </a:rPr>
                        <a:t>Technical</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221575">
                <a:tc>
                  <a:txBody>
                    <a:bodyPr/>
                    <a:lstStyle/>
                    <a:p>
                      <a:pPr marL="0" lvl="0" indent="0" algn="l" rtl="0">
                        <a:lnSpc>
                          <a:spcPct val="115000"/>
                        </a:lnSpc>
                        <a:spcBef>
                          <a:spcPts val="0"/>
                        </a:spcBef>
                        <a:spcAft>
                          <a:spcPts val="0"/>
                        </a:spcAft>
                        <a:buNone/>
                      </a:pPr>
                      <a:r>
                        <a:rPr lang="en" sz="1100">
                          <a:solidFill>
                            <a:schemeClr val="lt1"/>
                          </a:solidFill>
                        </a:rPr>
                        <a:t>R34</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l" rtl="0">
                        <a:lnSpc>
                          <a:spcPct val="115000"/>
                        </a:lnSpc>
                        <a:spcBef>
                          <a:spcPts val="0"/>
                        </a:spcBef>
                        <a:spcAft>
                          <a:spcPts val="0"/>
                        </a:spcAft>
                        <a:buNone/>
                      </a:pPr>
                      <a:r>
                        <a:rPr lang="en" sz="1100">
                          <a:solidFill>
                            <a:schemeClr val="lt1"/>
                          </a:solidFill>
                        </a:rPr>
                        <a:t>Arduino requires reset before operation</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Bhaswanth</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gridSpan="2">
                  <a:txBody>
                    <a:bodyPr/>
                    <a:lstStyle/>
                    <a:p>
                      <a:pPr marL="0" lvl="0" indent="0" algn="l" rtl="0">
                        <a:spcBef>
                          <a:spcPts val="0"/>
                        </a:spcBef>
                        <a:spcAft>
                          <a:spcPts val="0"/>
                        </a:spcAft>
                        <a:buNone/>
                      </a:pPr>
                      <a:endParaRPr sz="1500">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hMerge="1">
                  <a:txBody>
                    <a:bodyPr/>
                    <a:lstStyle/>
                    <a:p>
                      <a:endParaRPr lang="en-US"/>
                    </a:p>
                  </a:txBody>
                  <a:tcPr/>
                </a:tc>
                <a:extLst>
                  <a:ext uri="{0D108BD9-81ED-4DB2-BD59-A6C34878D82A}">
                    <a16:rowId xmlns:a16="http://schemas.microsoft.com/office/drawing/2014/main" val="10001"/>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Description</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Added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2"/>
                  </a:ext>
                </a:extLst>
              </a:tr>
              <a:tr h="221575">
                <a:tc rowSpan="3" gridSpan="2">
                  <a:txBody>
                    <a:bodyPr/>
                    <a:lstStyle/>
                    <a:p>
                      <a:pPr marL="0" lvl="0" indent="0" algn="l" rtl="0">
                        <a:lnSpc>
                          <a:spcPct val="115000"/>
                        </a:lnSpc>
                        <a:spcBef>
                          <a:spcPts val="0"/>
                        </a:spcBef>
                        <a:spcAft>
                          <a:spcPts val="0"/>
                        </a:spcAft>
                        <a:buNone/>
                      </a:pPr>
                      <a:r>
                        <a:rPr lang="en" sz="1100">
                          <a:solidFill>
                            <a:schemeClr val="lt1"/>
                          </a:solidFill>
                        </a:rPr>
                        <a:t>Arduino needs to be manually reset each time before starting autonomy or switching between autonomy and teleoperation modes.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3" h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3/4/2025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r h="221575">
                <a:tc gridSpan="2" vMerge="1">
                  <a:txBody>
                    <a:bodyPr/>
                    <a:lstStyle/>
                    <a:p>
                      <a:endParaRPr lang="en-US"/>
                    </a:p>
                  </a:txBody>
                  <a:tcPr/>
                </a:tc>
                <a:tc hMerge="1" v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Updated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4"/>
                  </a:ext>
                </a:extLst>
              </a:tr>
              <a:tr h="221575">
                <a:tc gridSpan="2" vMerge="1">
                  <a:txBody>
                    <a:bodyPr/>
                    <a:lstStyle/>
                    <a:p>
                      <a:endParaRPr lang="en-US"/>
                    </a:p>
                  </a:txBody>
                  <a:tcPr/>
                </a:tc>
                <a:tc hMerge="1" v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4/10/2025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5"/>
                  </a:ext>
                </a:extLst>
              </a:tr>
              <a:tr h="221575">
                <a:tc gridSpan="3">
                  <a:txBody>
                    <a:bodyPr/>
                    <a:lstStyle/>
                    <a:p>
                      <a:pPr marL="0" lvl="0" indent="0" algn="l" rtl="0">
                        <a:lnSpc>
                          <a:spcPct val="115000"/>
                        </a:lnSpc>
                        <a:spcBef>
                          <a:spcPts val="0"/>
                        </a:spcBef>
                        <a:spcAft>
                          <a:spcPts val="0"/>
                        </a:spcAft>
                        <a:buNone/>
                      </a:pPr>
                      <a:r>
                        <a:rPr lang="en" sz="1100" b="1">
                          <a:solidFill>
                            <a:schemeClr val="lt1"/>
                          </a:solidFill>
                        </a:rPr>
                        <a:t>Consequence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6"/>
                  </a:ext>
                </a:extLst>
              </a:tr>
              <a:tr h="482625">
                <a:tc gridSpan="3">
                  <a:txBody>
                    <a:bodyPr/>
                    <a:lstStyle/>
                    <a:p>
                      <a:pPr marL="0" lvl="0" indent="0" algn="l" rtl="0">
                        <a:lnSpc>
                          <a:spcPct val="115000"/>
                        </a:lnSpc>
                        <a:spcBef>
                          <a:spcPts val="0"/>
                        </a:spcBef>
                        <a:spcAft>
                          <a:spcPts val="0"/>
                        </a:spcAft>
                        <a:buNone/>
                      </a:pPr>
                      <a:r>
                        <a:rPr lang="en" sz="1100">
                          <a:solidFill>
                            <a:schemeClr val="lt1"/>
                          </a:solidFill>
                        </a:rPr>
                        <a:t>Slows down setup time and impacts operational readiness, delaying mission start and mode transitions.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7"/>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Action/Milestone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Success Criteria</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Planned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Implemented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Check USB port permissions and drivers issues on Jetson</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establish consistent serial connection without reset</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4/26/2025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9"/>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Verify that Arduino is connected via USB 3.0 instead of USB 2.0 port</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Ensure stable high-speed communication</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Clr>
                          <a:schemeClr val="dk1"/>
                        </a:buClr>
                        <a:buSzPts val="1100"/>
                        <a:buFont typeface="Arial"/>
                        <a:buNone/>
                      </a:pPr>
                      <a:r>
                        <a:rPr lang="en" sz="1100">
                          <a:solidFill>
                            <a:schemeClr val="lt1"/>
                          </a:solidFill>
                        </a:rPr>
                        <a:t>4/26/2025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10"/>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Check for ROS node frequency mismatches causing packet loss to Arduino</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Match ROS publish/subscribe rates </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Clr>
                          <a:schemeClr val="dk1"/>
                        </a:buClr>
                        <a:buSzPts val="1100"/>
                        <a:buFont typeface="Arial"/>
                        <a:buNone/>
                      </a:pPr>
                      <a:r>
                        <a:rPr lang="en" sz="1100">
                          <a:solidFill>
                            <a:schemeClr val="lt1"/>
                          </a:solidFill>
                        </a:rPr>
                        <a:t>4/26/2025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11"/>
                  </a:ext>
                </a:extLst>
              </a:tr>
            </a:tbl>
          </a:graphicData>
        </a:graphic>
      </p:graphicFrame>
      <p:pic>
        <p:nvPicPr>
          <p:cNvPr id="386" name="Google Shape;386;p50"/>
          <p:cNvPicPr preferRelativeResize="0"/>
          <p:nvPr/>
        </p:nvPicPr>
        <p:blipFill>
          <a:blip r:embed="rId3">
            <a:alphaModFix/>
          </a:blip>
          <a:stretch>
            <a:fillRect/>
          </a:stretch>
        </p:blipFill>
        <p:spPr>
          <a:xfrm>
            <a:off x="6473500" y="1090464"/>
            <a:ext cx="2557051" cy="1861251"/>
          </a:xfrm>
          <a:prstGeom prst="rect">
            <a:avLst/>
          </a:prstGeom>
          <a:noFill/>
          <a:ln>
            <a:noFill/>
          </a:ln>
        </p:spPr>
      </p:pic>
      <p:sp>
        <p:nvSpPr>
          <p:cNvPr id="387" name="Google Shape;387;p50"/>
          <p:cNvSpPr/>
          <p:nvPr/>
        </p:nvSpPr>
        <p:spPr>
          <a:xfrm>
            <a:off x="7548000" y="2021888"/>
            <a:ext cx="248700" cy="239700"/>
          </a:xfrm>
          <a:prstGeom prst="flowChartOr">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8" name="Google Shape;388;p50"/>
          <p:cNvSpPr/>
          <p:nvPr/>
        </p:nvSpPr>
        <p:spPr>
          <a:xfrm>
            <a:off x="8266800" y="1210288"/>
            <a:ext cx="213300" cy="223200"/>
          </a:xfrm>
          <a:prstGeom prst="flowChartSummingJunction">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27</a:t>
            </a:fld>
            <a:endParaRPr/>
          </a:p>
        </p:txBody>
      </p:sp>
      <p:sp>
        <p:nvSpPr>
          <p:cNvPr id="394" name="Google Shape;394;p51"/>
          <p:cNvSpPr txBox="1">
            <a:spLocks noGrp="1"/>
          </p:cNvSpPr>
          <p:nvPr>
            <p:ph type="title"/>
          </p:nvPr>
        </p:nvSpPr>
        <p:spPr>
          <a:xfrm>
            <a:off x="311700" y="52475"/>
            <a:ext cx="8520600" cy="572700"/>
          </a:xfrm>
          <a:prstGeom prst="rect">
            <a:avLst/>
          </a:prstGeom>
        </p:spPr>
        <p:txBody>
          <a:bodyPr spcFirstLastPara="1" wrap="square" lIns="91425" tIns="91425" rIns="91425" bIns="91425" anchor="t" anchorCtr="0">
            <a:normAutofit fontScale="90000"/>
          </a:bodyPr>
          <a:lstStyle/>
          <a:p>
            <a:pPr marL="0" marR="0" lvl="0" indent="0" algn="ctr" rtl="0">
              <a:lnSpc>
                <a:spcPct val="100000"/>
              </a:lnSpc>
              <a:spcBef>
                <a:spcPts val="0"/>
              </a:spcBef>
              <a:spcAft>
                <a:spcPts val="0"/>
              </a:spcAft>
              <a:buNone/>
            </a:pPr>
            <a:r>
              <a:rPr lang="en" b="1">
                <a:solidFill>
                  <a:schemeClr val="lt1"/>
                </a:solidFill>
                <a:latin typeface="Roboto Serif"/>
                <a:ea typeface="Roboto Serif"/>
                <a:cs typeface="Roboto Serif"/>
                <a:sym typeface="Roboto Serif"/>
              </a:rPr>
              <a:t>Top Risks</a:t>
            </a:r>
            <a:endParaRPr b="1">
              <a:solidFill>
                <a:schemeClr val="lt1"/>
              </a:solidFill>
              <a:latin typeface="Roboto Serif"/>
              <a:ea typeface="Roboto Serif"/>
              <a:cs typeface="Roboto Serif"/>
              <a:sym typeface="Roboto Serif"/>
            </a:endParaRPr>
          </a:p>
        </p:txBody>
      </p:sp>
      <p:graphicFrame>
        <p:nvGraphicFramePr>
          <p:cNvPr id="395" name="Google Shape;395;p51"/>
          <p:cNvGraphicFramePr/>
          <p:nvPr/>
        </p:nvGraphicFramePr>
        <p:xfrm>
          <a:off x="113425" y="761425"/>
          <a:ext cx="8917125" cy="3641089"/>
        </p:xfrm>
        <a:graphic>
          <a:graphicData uri="http://schemas.openxmlformats.org/drawingml/2006/table">
            <a:tbl>
              <a:tblPr>
                <a:noFill/>
                <a:tableStyleId>{9CE2D261-A605-4F56-AC58-F2484E9E021C}</a:tableStyleId>
              </a:tblPr>
              <a:tblGrid>
                <a:gridCol w="790350">
                  <a:extLst>
                    <a:ext uri="{9D8B030D-6E8A-4147-A177-3AD203B41FA5}">
                      <a16:colId xmlns:a16="http://schemas.microsoft.com/office/drawing/2014/main" val="20000"/>
                    </a:ext>
                  </a:extLst>
                </a:gridCol>
                <a:gridCol w="3677625">
                  <a:extLst>
                    <a:ext uri="{9D8B030D-6E8A-4147-A177-3AD203B41FA5}">
                      <a16:colId xmlns:a16="http://schemas.microsoft.com/office/drawing/2014/main" val="20001"/>
                    </a:ext>
                  </a:extLst>
                </a:gridCol>
                <a:gridCol w="1892100">
                  <a:extLst>
                    <a:ext uri="{9D8B030D-6E8A-4147-A177-3AD203B41FA5}">
                      <a16:colId xmlns:a16="http://schemas.microsoft.com/office/drawing/2014/main" val="20002"/>
                    </a:ext>
                  </a:extLst>
                </a:gridCol>
                <a:gridCol w="1385450">
                  <a:extLst>
                    <a:ext uri="{9D8B030D-6E8A-4147-A177-3AD203B41FA5}">
                      <a16:colId xmlns:a16="http://schemas.microsoft.com/office/drawing/2014/main" val="20003"/>
                    </a:ext>
                  </a:extLst>
                </a:gridCol>
                <a:gridCol w="1171600">
                  <a:extLst>
                    <a:ext uri="{9D8B030D-6E8A-4147-A177-3AD203B41FA5}">
                      <a16:colId xmlns:a16="http://schemas.microsoft.com/office/drawing/2014/main" val="20004"/>
                    </a:ext>
                  </a:extLst>
                </a:gridCol>
              </a:tblGrid>
              <a:tr h="221575">
                <a:tc>
                  <a:txBody>
                    <a:bodyPr/>
                    <a:lstStyle/>
                    <a:p>
                      <a:pPr marL="0" lvl="0" indent="0" algn="l" rtl="0">
                        <a:lnSpc>
                          <a:spcPct val="115000"/>
                        </a:lnSpc>
                        <a:spcBef>
                          <a:spcPts val="0"/>
                        </a:spcBef>
                        <a:spcAft>
                          <a:spcPts val="0"/>
                        </a:spcAft>
                        <a:buNone/>
                      </a:pPr>
                      <a:r>
                        <a:rPr lang="en" sz="1100" b="1">
                          <a:solidFill>
                            <a:schemeClr val="lt1"/>
                          </a:solidFill>
                        </a:rPr>
                        <a:t>Risk ID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Title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Owner</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Type: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a:solidFill>
                            <a:schemeClr val="lt1"/>
                          </a:solidFill>
                        </a:rPr>
                        <a:t>Technical</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221575">
                <a:tc>
                  <a:txBody>
                    <a:bodyPr/>
                    <a:lstStyle/>
                    <a:p>
                      <a:pPr marL="0" lvl="0" indent="0" algn="l" rtl="0">
                        <a:lnSpc>
                          <a:spcPct val="115000"/>
                        </a:lnSpc>
                        <a:spcBef>
                          <a:spcPts val="0"/>
                        </a:spcBef>
                        <a:spcAft>
                          <a:spcPts val="0"/>
                        </a:spcAft>
                        <a:buNone/>
                      </a:pPr>
                      <a:r>
                        <a:rPr lang="en" sz="1100">
                          <a:solidFill>
                            <a:schemeClr val="lt1"/>
                          </a:solidFill>
                        </a:rPr>
                        <a:t>R35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l" rtl="0">
                        <a:lnSpc>
                          <a:spcPct val="115000"/>
                        </a:lnSpc>
                        <a:spcBef>
                          <a:spcPts val="0"/>
                        </a:spcBef>
                        <a:spcAft>
                          <a:spcPts val="0"/>
                        </a:spcAft>
                        <a:buNone/>
                      </a:pPr>
                      <a:r>
                        <a:rPr lang="en" sz="1100">
                          <a:solidFill>
                            <a:schemeClr val="lt1"/>
                          </a:solidFill>
                        </a:rPr>
                        <a:t>Integration of ZED Camera with Lunar-ROADSTER stack</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Deepam</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gridSpan="2">
                  <a:txBody>
                    <a:bodyPr/>
                    <a:lstStyle/>
                    <a:p>
                      <a:pPr marL="0" lvl="0" indent="0" algn="l" rtl="0">
                        <a:spcBef>
                          <a:spcPts val="0"/>
                        </a:spcBef>
                        <a:spcAft>
                          <a:spcPts val="0"/>
                        </a:spcAft>
                        <a:buNone/>
                      </a:pPr>
                      <a:endParaRPr sz="1500">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hMerge="1">
                  <a:txBody>
                    <a:bodyPr/>
                    <a:lstStyle/>
                    <a:p>
                      <a:endParaRPr lang="en-US"/>
                    </a:p>
                  </a:txBody>
                  <a:tcPr/>
                </a:tc>
                <a:extLst>
                  <a:ext uri="{0D108BD9-81ED-4DB2-BD59-A6C34878D82A}">
                    <a16:rowId xmlns:a16="http://schemas.microsoft.com/office/drawing/2014/main" val="10001"/>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Description</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Added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2"/>
                  </a:ext>
                </a:extLst>
              </a:tr>
              <a:tr h="221575">
                <a:tc rowSpan="3" gridSpan="2">
                  <a:txBody>
                    <a:bodyPr/>
                    <a:lstStyle/>
                    <a:p>
                      <a:pPr marL="0" lvl="0" indent="0" algn="l" rtl="0">
                        <a:lnSpc>
                          <a:spcPct val="115000"/>
                        </a:lnSpc>
                        <a:spcBef>
                          <a:spcPts val="0"/>
                        </a:spcBef>
                        <a:spcAft>
                          <a:spcPts val="0"/>
                        </a:spcAft>
                        <a:buNone/>
                      </a:pPr>
                      <a:r>
                        <a:rPr lang="en" sz="1100">
                          <a:solidFill>
                            <a:schemeClr val="lt1"/>
                          </a:solidFill>
                        </a:rPr>
                        <a:t>Installing and setting up ZED SDK and ROS2 Wrappers in Docker might pose a problem due to insufficient support</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3" h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4/24/2025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r h="221575">
                <a:tc gridSpan="2" vMerge="1">
                  <a:txBody>
                    <a:bodyPr/>
                    <a:lstStyle/>
                    <a:p>
                      <a:endParaRPr lang="en-US"/>
                    </a:p>
                  </a:txBody>
                  <a:tcPr/>
                </a:tc>
                <a:tc hMerge="1" v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Updated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4"/>
                  </a:ext>
                </a:extLst>
              </a:tr>
              <a:tr h="221575">
                <a:tc gridSpan="2" vMerge="1">
                  <a:txBody>
                    <a:bodyPr/>
                    <a:lstStyle/>
                    <a:p>
                      <a:endParaRPr lang="en-US"/>
                    </a:p>
                  </a:txBody>
                  <a:tcPr/>
                </a:tc>
                <a:tc hMerge="1" v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8/30/2025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5"/>
                  </a:ext>
                </a:extLst>
              </a:tr>
              <a:tr h="221575">
                <a:tc gridSpan="3">
                  <a:txBody>
                    <a:bodyPr/>
                    <a:lstStyle/>
                    <a:p>
                      <a:pPr marL="0" lvl="0" indent="0" algn="l" rtl="0">
                        <a:lnSpc>
                          <a:spcPct val="115000"/>
                        </a:lnSpc>
                        <a:spcBef>
                          <a:spcPts val="0"/>
                        </a:spcBef>
                        <a:spcAft>
                          <a:spcPts val="0"/>
                        </a:spcAft>
                        <a:buNone/>
                      </a:pPr>
                      <a:r>
                        <a:rPr lang="en" sz="1100" b="1">
                          <a:solidFill>
                            <a:schemeClr val="lt1"/>
                          </a:solidFill>
                        </a:rPr>
                        <a:t>Consequence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6"/>
                  </a:ext>
                </a:extLst>
              </a:tr>
              <a:tr h="482625">
                <a:tc gridSpan="3">
                  <a:txBody>
                    <a:bodyPr/>
                    <a:lstStyle/>
                    <a:p>
                      <a:pPr marL="0" lvl="0" indent="0" algn="l" rtl="0">
                        <a:lnSpc>
                          <a:spcPct val="115000"/>
                        </a:lnSpc>
                        <a:spcBef>
                          <a:spcPts val="0"/>
                        </a:spcBef>
                        <a:spcAft>
                          <a:spcPts val="0"/>
                        </a:spcAft>
                        <a:buNone/>
                      </a:pPr>
                      <a:r>
                        <a:rPr lang="en" sz="1100">
                          <a:solidFill>
                            <a:schemeClr val="lt1"/>
                          </a:solidFill>
                        </a:rPr>
                        <a:t>Delays in development and integration of Validation and Tool Planning sub-systems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7"/>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Action/Milestone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Success Criteria</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Planned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Implemented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Start installation and setting up early (during Summer)</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install the ZED SDK and ROS2 wrapper in Docker</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4/26/2025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8/22/2025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9"/>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Revert Back to Intel Realsense D435i</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integrate Realsense D435i instead of ZED</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4/26/2025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10"/>
                  </a:ext>
                </a:extLst>
              </a:tr>
            </a:tbl>
          </a:graphicData>
        </a:graphic>
      </p:graphicFrame>
      <p:pic>
        <p:nvPicPr>
          <p:cNvPr id="396" name="Google Shape;396;p51"/>
          <p:cNvPicPr preferRelativeResize="0"/>
          <p:nvPr/>
        </p:nvPicPr>
        <p:blipFill>
          <a:blip r:embed="rId3">
            <a:alphaModFix/>
          </a:blip>
          <a:stretch>
            <a:fillRect/>
          </a:stretch>
        </p:blipFill>
        <p:spPr>
          <a:xfrm>
            <a:off x="6473500" y="989695"/>
            <a:ext cx="2557051" cy="1854226"/>
          </a:xfrm>
          <a:prstGeom prst="rect">
            <a:avLst/>
          </a:prstGeom>
          <a:noFill/>
          <a:ln>
            <a:noFill/>
          </a:ln>
        </p:spPr>
      </p:pic>
      <p:sp>
        <p:nvSpPr>
          <p:cNvPr id="397" name="Google Shape;397;p51"/>
          <p:cNvSpPr/>
          <p:nvPr/>
        </p:nvSpPr>
        <p:spPr>
          <a:xfrm>
            <a:off x="8259150" y="2112150"/>
            <a:ext cx="248700" cy="239700"/>
          </a:xfrm>
          <a:prstGeom prst="flowChartOr">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8" name="Google Shape;398;p51"/>
          <p:cNvSpPr/>
          <p:nvPr/>
        </p:nvSpPr>
        <p:spPr>
          <a:xfrm>
            <a:off x="8259150" y="1866325"/>
            <a:ext cx="213300" cy="223200"/>
          </a:xfrm>
          <a:prstGeom prst="flowChartSummingJunction">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28</a:t>
            </a:fld>
            <a:endParaRPr/>
          </a:p>
        </p:txBody>
      </p:sp>
      <p:sp>
        <p:nvSpPr>
          <p:cNvPr id="404" name="Google Shape;404;p52"/>
          <p:cNvSpPr txBox="1">
            <a:spLocks noGrp="1"/>
          </p:cNvSpPr>
          <p:nvPr>
            <p:ph type="title"/>
          </p:nvPr>
        </p:nvSpPr>
        <p:spPr>
          <a:xfrm>
            <a:off x="311700" y="52475"/>
            <a:ext cx="8520600" cy="572700"/>
          </a:xfrm>
          <a:prstGeom prst="rect">
            <a:avLst/>
          </a:prstGeom>
        </p:spPr>
        <p:txBody>
          <a:bodyPr spcFirstLastPara="1" wrap="square" lIns="91425" tIns="91425" rIns="91425" bIns="91425" anchor="t" anchorCtr="0">
            <a:normAutofit fontScale="90000"/>
          </a:bodyPr>
          <a:lstStyle/>
          <a:p>
            <a:pPr marL="0" marR="0" lvl="0" indent="0" algn="ctr" rtl="0">
              <a:lnSpc>
                <a:spcPct val="100000"/>
              </a:lnSpc>
              <a:spcBef>
                <a:spcPts val="0"/>
              </a:spcBef>
              <a:spcAft>
                <a:spcPts val="0"/>
              </a:spcAft>
              <a:buNone/>
            </a:pPr>
            <a:r>
              <a:rPr lang="en" b="1">
                <a:solidFill>
                  <a:schemeClr val="lt1"/>
                </a:solidFill>
                <a:latin typeface="Roboto Serif"/>
                <a:ea typeface="Roboto Serif"/>
                <a:cs typeface="Roboto Serif"/>
                <a:sym typeface="Roboto Serif"/>
              </a:rPr>
              <a:t>Top Risks</a:t>
            </a:r>
            <a:endParaRPr b="1">
              <a:solidFill>
                <a:schemeClr val="lt1"/>
              </a:solidFill>
              <a:latin typeface="Roboto Serif"/>
              <a:ea typeface="Roboto Serif"/>
              <a:cs typeface="Roboto Serif"/>
              <a:sym typeface="Roboto Serif"/>
            </a:endParaRPr>
          </a:p>
        </p:txBody>
      </p:sp>
      <p:graphicFrame>
        <p:nvGraphicFramePr>
          <p:cNvPr id="405" name="Google Shape;405;p52"/>
          <p:cNvGraphicFramePr/>
          <p:nvPr/>
        </p:nvGraphicFramePr>
        <p:xfrm>
          <a:off x="113425" y="913825"/>
          <a:ext cx="8917125" cy="3833875"/>
        </p:xfrm>
        <a:graphic>
          <a:graphicData uri="http://schemas.openxmlformats.org/drawingml/2006/table">
            <a:tbl>
              <a:tblPr>
                <a:noFill/>
                <a:tableStyleId>{9CE2D261-A605-4F56-AC58-F2484E9E021C}</a:tableStyleId>
              </a:tblPr>
              <a:tblGrid>
                <a:gridCol w="790350">
                  <a:extLst>
                    <a:ext uri="{9D8B030D-6E8A-4147-A177-3AD203B41FA5}">
                      <a16:colId xmlns:a16="http://schemas.microsoft.com/office/drawing/2014/main" val="20000"/>
                    </a:ext>
                  </a:extLst>
                </a:gridCol>
                <a:gridCol w="3677625">
                  <a:extLst>
                    <a:ext uri="{9D8B030D-6E8A-4147-A177-3AD203B41FA5}">
                      <a16:colId xmlns:a16="http://schemas.microsoft.com/office/drawing/2014/main" val="20001"/>
                    </a:ext>
                  </a:extLst>
                </a:gridCol>
                <a:gridCol w="1892100">
                  <a:extLst>
                    <a:ext uri="{9D8B030D-6E8A-4147-A177-3AD203B41FA5}">
                      <a16:colId xmlns:a16="http://schemas.microsoft.com/office/drawing/2014/main" val="20002"/>
                    </a:ext>
                  </a:extLst>
                </a:gridCol>
                <a:gridCol w="1385450">
                  <a:extLst>
                    <a:ext uri="{9D8B030D-6E8A-4147-A177-3AD203B41FA5}">
                      <a16:colId xmlns:a16="http://schemas.microsoft.com/office/drawing/2014/main" val="20003"/>
                    </a:ext>
                  </a:extLst>
                </a:gridCol>
                <a:gridCol w="1171600">
                  <a:extLst>
                    <a:ext uri="{9D8B030D-6E8A-4147-A177-3AD203B41FA5}">
                      <a16:colId xmlns:a16="http://schemas.microsoft.com/office/drawing/2014/main" val="20004"/>
                    </a:ext>
                  </a:extLst>
                </a:gridCol>
              </a:tblGrid>
              <a:tr h="221575">
                <a:tc>
                  <a:txBody>
                    <a:bodyPr/>
                    <a:lstStyle/>
                    <a:p>
                      <a:pPr marL="0" lvl="0" indent="0" algn="l" rtl="0">
                        <a:lnSpc>
                          <a:spcPct val="115000"/>
                        </a:lnSpc>
                        <a:spcBef>
                          <a:spcPts val="0"/>
                        </a:spcBef>
                        <a:spcAft>
                          <a:spcPts val="0"/>
                        </a:spcAft>
                        <a:buNone/>
                      </a:pPr>
                      <a:r>
                        <a:rPr lang="en" sz="1100" b="1">
                          <a:solidFill>
                            <a:schemeClr val="lt1"/>
                          </a:solidFill>
                        </a:rPr>
                        <a:t>Risk ID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Title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Owner</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b="1">
                          <a:solidFill>
                            <a:schemeClr val="lt1"/>
                          </a:solidFill>
                        </a:rPr>
                        <a:t>Risk Type: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1100">
                          <a:solidFill>
                            <a:schemeClr val="lt1"/>
                          </a:solidFill>
                        </a:rPr>
                        <a:t>Logistics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221575">
                <a:tc>
                  <a:txBody>
                    <a:bodyPr/>
                    <a:lstStyle/>
                    <a:p>
                      <a:pPr marL="0" lvl="0" indent="0" algn="l" rtl="0">
                        <a:lnSpc>
                          <a:spcPct val="115000"/>
                        </a:lnSpc>
                        <a:spcBef>
                          <a:spcPts val="0"/>
                        </a:spcBef>
                        <a:spcAft>
                          <a:spcPts val="0"/>
                        </a:spcAft>
                        <a:buNone/>
                      </a:pPr>
                      <a:r>
                        <a:rPr lang="en" sz="1100">
                          <a:solidFill>
                            <a:schemeClr val="lt1"/>
                          </a:solidFill>
                        </a:rPr>
                        <a:t>R36</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l" rtl="0">
                        <a:lnSpc>
                          <a:spcPct val="115000"/>
                        </a:lnSpc>
                        <a:spcBef>
                          <a:spcPts val="0"/>
                        </a:spcBef>
                        <a:spcAft>
                          <a:spcPts val="0"/>
                        </a:spcAft>
                        <a:buNone/>
                      </a:pPr>
                      <a:r>
                        <a:rPr lang="en" sz="1000">
                          <a:solidFill>
                            <a:schemeClr val="lt1"/>
                          </a:solidFill>
                        </a:rPr>
                        <a:t>PRL Moonyard Access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William</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gridSpan="2">
                  <a:txBody>
                    <a:bodyPr/>
                    <a:lstStyle/>
                    <a:p>
                      <a:pPr marL="0" lvl="0" indent="0" algn="l" rtl="0">
                        <a:spcBef>
                          <a:spcPts val="0"/>
                        </a:spcBef>
                        <a:spcAft>
                          <a:spcPts val="0"/>
                        </a:spcAft>
                        <a:buNone/>
                      </a:pPr>
                      <a:endParaRPr sz="1500">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7" hMerge="1">
                  <a:txBody>
                    <a:bodyPr/>
                    <a:lstStyle/>
                    <a:p>
                      <a:endParaRPr lang="en-US"/>
                    </a:p>
                  </a:txBody>
                  <a:tcPr/>
                </a:tc>
                <a:extLst>
                  <a:ext uri="{0D108BD9-81ED-4DB2-BD59-A6C34878D82A}">
                    <a16:rowId xmlns:a16="http://schemas.microsoft.com/office/drawing/2014/main" val="10001"/>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Description</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Added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2"/>
                  </a:ext>
                </a:extLst>
              </a:tr>
              <a:tr h="221575">
                <a:tc rowSpan="3" gridSpan="2">
                  <a:txBody>
                    <a:bodyPr/>
                    <a:lstStyle/>
                    <a:p>
                      <a:pPr marL="0" lvl="0" indent="0" algn="l" rtl="0">
                        <a:lnSpc>
                          <a:spcPct val="115000"/>
                        </a:lnSpc>
                        <a:spcBef>
                          <a:spcPts val="0"/>
                        </a:spcBef>
                        <a:spcAft>
                          <a:spcPts val="0"/>
                        </a:spcAft>
                        <a:buNone/>
                      </a:pPr>
                      <a:r>
                        <a:rPr lang="en" sz="1100">
                          <a:solidFill>
                            <a:schemeClr val="lt1"/>
                          </a:solidFill>
                        </a:rPr>
                        <a:t>Securing Moonyard access for testing/demos will be restricted and challenging</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rowSpan="3" h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8/29/2025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r h="221575">
                <a:tc gridSpan="2" vMerge="1">
                  <a:txBody>
                    <a:bodyPr/>
                    <a:lstStyle/>
                    <a:p>
                      <a:endParaRPr lang="en-US"/>
                    </a:p>
                  </a:txBody>
                  <a:tcPr/>
                </a:tc>
                <a:tc hMerge="1" v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Date Updated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4"/>
                  </a:ext>
                </a:extLst>
              </a:tr>
              <a:tr h="221575">
                <a:tc gridSpan="2" vMerge="1">
                  <a:txBody>
                    <a:bodyPr/>
                    <a:lstStyle/>
                    <a:p>
                      <a:endParaRPr lang="en-US"/>
                    </a:p>
                  </a:txBody>
                  <a:tcPr/>
                </a:tc>
                <a:tc hMerge="1" vMerge="1">
                  <a:txBody>
                    <a:bodyPr/>
                    <a:lstStyle/>
                    <a:p>
                      <a:endParaRPr lang="en-US"/>
                    </a:p>
                  </a:txBody>
                  <a:tcPr/>
                </a:tc>
                <a:tc>
                  <a:txBody>
                    <a:bodyPr/>
                    <a:lstStyle/>
                    <a:p>
                      <a:pPr marL="0" lvl="0" indent="0" algn="ctr" rtl="0">
                        <a:lnSpc>
                          <a:spcPct val="115000"/>
                        </a:lnSpc>
                        <a:spcBef>
                          <a:spcPts val="0"/>
                        </a:spcBef>
                        <a:spcAft>
                          <a:spcPts val="0"/>
                        </a:spcAft>
                        <a:buNone/>
                      </a:pPr>
                      <a:r>
                        <a:rPr lang="en" sz="1100">
                          <a:solidFill>
                            <a:schemeClr val="lt1"/>
                          </a:solidFill>
                        </a:rPr>
                        <a:t>8/29/2025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5"/>
                  </a:ext>
                </a:extLst>
              </a:tr>
              <a:tr h="221575">
                <a:tc gridSpan="3">
                  <a:txBody>
                    <a:bodyPr/>
                    <a:lstStyle/>
                    <a:p>
                      <a:pPr marL="0" lvl="0" indent="0" algn="l" rtl="0">
                        <a:lnSpc>
                          <a:spcPct val="115000"/>
                        </a:lnSpc>
                        <a:spcBef>
                          <a:spcPts val="0"/>
                        </a:spcBef>
                        <a:spcAft>
                          <a:spcPts val="0"/>
                        </a:spcAft>
                        <a:buNone/>
                      </a:pPr>
                      <a:r>
                        <a:rPr lang="en" sz="1100" b="1">
                          <a:solidFill>
                            <a:schemeClr val="lt1"/>
                          </a:solidFill>
                        </a:rPr>
                        <a:t>Consequence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6"/>
                  </a:ext>
                </a:extLst>
              </a:tr>
              <a:tr h="482625">
                <a:tc gridSpan="3">
                  <a:txBody>
                    <a:bodyPr/>
                    <a:lstStyle/>
                    <a:p>
                      <a:pPr marL="0" lvl="0" indent="0" algn="l" rtl="0">
                        <a:lnSpc>
                          <a:spcPct val="115000"/>
                        </a:lnSpc>
                        <a:spcBef>
                          <a:spcPts val="0"/>
                        </a:spcBef>
                        <a:spcAft>
                          <a:spcPts val="0"/>
                        </a:spcAft>
                        <a:buNone/>
                      </a:pPr>
                      <a:r>
                        <a:rPr lang="en" sz="1100">
                          <a:solidFill>
                            <a:schemeClr val="lt1"/>
                          </a:solidFill>
                        </a:rPr>
                        <a:t>No testbed available for testing and/or SVD</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7"/>
                  </a:ext>
                </a:extLst>
              </a:tr>
              <a:tr h="221575">
                <a:tc gridSpan="2">
                  <a:txBody>
                    <a:bodyPr/>
                    <a:lstStyle/>
                    <a:p>
                      <a:pPr marL="0" lvl="0" indent="0" algn="l" rtl="0">
                        <a:lnSpc>
                          <a:spcPct val="115000"/>
                        </a:lnSpc>
                        <a:spcBef>
                          <a:spcPts val="0"/>
                        </a:spcBef>
                        <a:spcAft>
                          <a:spcPts val="0"/>
                        </a:spcAft>
                        <a:buNone/>
                      </a:pPr>
                      <a:r>
                        <a:rPr lang="en" sz="1100" b="1">
                          <a:solidFill>
                            <a:schemeClr val="lt1"/>
                          </a:solidFill>
                        </a:rPr>
                        <a:t>Action/Milestone</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b="1">
                          <a:solidFill>
                            <a:schemeClr val="lt1"/>
                          </a:solidFill>
                        </a:rPr>
                        <a:t>Success Criteria</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Planned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100" b="1">
                          <a:solidFill>
                            <a:schemeClr val="lt1"/>
                          </a:solidFill>
                        </a:rPr>
                        <a:t>Date Implemented</a:t>
                      </a:r>
                      <a:endParaRPr sz="1100" b="1">
                        <a:solidFill>
                          <a:schemeClr val="lt1"/>
                        </a:solidFill>
                      </a:endParaRPr>
                    </a:p>
                  </a:txBody>
                  <a:tcPr marL="28575" marR="28575" marT="19050" marB="19050" anchor="b">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Devise and discuss a testing and demo plan with Prof. Red and Prof. David Wettergreen beforehand and reserve slots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meet and discuss the schedule of high priority projects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9/9/2025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9"/>
                  </a:ext>
                </a:extLst>
              </a:tr>
              <a:tr h="402875">
                <a:tc gridSpan="2">
                  <a:txBody>
                    <a:bodyPr/>
                    <a:lstStyle/>
                    <a:p>
                      <a:pPr marL="0" lvl="0" indent="0" algn="l" rtl="0">
                        <a:lnSpc>
                          <a:spcPct val="115000"/>
                        </a:lnSpc>
                        <a:spcBef>
                          <a:spcPts val="0"/>
                        </a:spcBef>
                        <a:spcAft>
                          <a:spcPts val="0"/>
                        </a:spcAft>
                        <a:buNone/>
                      </a:pPr>
                      <a:r>
                        <a:rPr lang="en" sz="1100">
                          <a:solidFill>
                            <a:schemeClr val="lt1"/>
                          </a:solidFill>
                        </a:rPr>
                        <a:t>Complete Medical Evaluation to get unrestricted but controlled access</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hMerge="1">
                  <a:txBody>
                    <a:bodyPr/>
                    <a:lstStyle/>
                    <a:p>
                      <a:endParaRPr lang="en-US"/>
                    </a:p>
                  </a:txBody>
                  <a:tcPr/>
                </a:tc>
                <a:tc>
                  <a:txBody>
                    <a:bodyPr/>
                    <a:lstStyle/>
                    <a:p>
                      <a:pPr marL="0" lvl="0" indent="0" algn="l" rtl="0">
                        <a:lnSpc>
                          <a:spcPct val="115000"/>
                        </a:lnSpc>
                        <a:spcBef>
                          <a:spcPts val="0"/>
                        </a:spcBef>
                        <a:spcAft>
                          <a:spcPts val="0"/>
                        </a:spcAft>
                        <a:buNone/>
                      </a:pPr>
                      <a:r>
                        <a:rPr lang="en" sz="1100">
                          <a:solidFill>
                            <a:schemeClr val="lt1"/>
                          </a:solidFill>
                        </a:rPr>
                        <a:t>Successfully complete the Medical Evaluation and get unrestricted access to the Moonyard</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r>
                        <a:rPr lang="en" sz="1100">
                          <a:solidFill>
                            <a:schemeClr val="lt1"/>
                          </a:solidFill>
                        </a:rPr>
                        <a:t>9/5/2025</a:t>
                      </a: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tc>
                  <a:txBody>
                    <a:bodyPr/>
                    <a:lstStyle/>
                    <a:p>
                      <a:pPr marL="0" lvl="0" indent="0" algn="ctr" rtl="0">
                        <a:lnSpc>
                          <a:spcPct val="115000"/>
                        </a:lnSpc>
                        <a:spcBef>
                          <a:spcPts val="0"/>
                        </a:spcBef>
                        <a:spcAft>
                          <a:spcPts val="0"/>
                        </a:spcAft>
                        <a:buNone/>
                      </a:pPr>
                      <a:endParaRPr sz="1100">
                        <a:solidFill>
                          <a:schemeClr val="lt1"/>
                        </a:solidFill>
                      </a:endParaRPr>
                    </a:p>
                  </a:txBody>
                  <a:tcPr marL="28575" marR="28575" marT="19050" marB="19050" anchor="ctr">
                    <a:lnL w="7625" cap="flat" cmpd="sng">
                      <a:solidFill>
                        <a:schemeClr val="lt1"/>
                      </a:solidFill>
                      <a:prstDash val="solid"/>
                      <a:round/>
                      <a:headEnd type="none" w="sm" len="sm"/>
                      <a:tailEnd type="none" w="sm" len="sm"/>
                    </a:lnL>
                    <a:lnR w="7625" cap="flat" cmpd="sng">
                      <a:solidFill>
                        <a:schemeClr val="lt1"/>
                      </a:solidFill>
                      <a:prstDash val="solid"/>
                      <a:round/>
                      <a:headEnd type="none" w="sm" len="sm"/>
                      <a:tailEnd type="none" w="sm" len="sm"/>
                    </a:lnR>
                    <a:lnT w="7625" cap="flat" cmpd="sng">
                      <a:solidFill>
                        <a:schemeClr val="lt1"/>
                      </a:solidFill>
                      <a:prstDash val="solid"/>
                      <a:round/>
                      <a:headEnd type="none" w="sm" len="sm"/>
                      <a:tailEnd type="none" w="sm" len="sm"/>
                    </a:lnT>
                    <a:lnB w="76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10"/>
                  </a:ext>
                </a:extLst>
              </a:tr>
            </a:tbl>
          </a:graphicData>
        </a:graphic>
      </p:graphicFrame>
      <p:pic>
        <p:nvPicPr>
          <p:cNvPr id="406" name="Google Shape;406;p52"/>
          <p:cNvPicPr preferRelativeResize="0"/>
          <p:nvPr/>
        </p:nvPicPr>
        <p:blipFill>
          <a:blip r:embed="rId3">
            <a:alphaModFix/>
          </a:blip>
          <a:stretch>
            <a:fillRect/>
          </a:stretch>
        </p:blipFill>
        <p:spPr>
          <a:xfrm>
            <a:off x="6473500" y="1135401"/>
            <a:ext cx="2557051" cy="1861251"/>
          </a:xfrm>
          <a:prstGeom prst="rect">
            <a:avLst/>
          </a:prstGeom>
          <a:noFill/>
          <a:ln>
            <a:noFill/>
          </a:ln>
        </p:spPr>
      </p:pic>
      <p:sp>
        <p:nvSpPr>
          <p:cNvPr id="407" name="Google Shape;407;p52"/>
          <p:cNvSpPr/>
          <p:nvPr/>
        </p:nvSpPr>
        <p:spPr>
          <a:xfrm>
            <a:off x="8251825" y="2354925"/>
            <a:ext cx="230400" cy="216900"/>
          </a:xfrm>
          <a:prstGeom prst="flowChartOr">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8" name="Google Shape;408;p52"/>
          <p:cNvSpPr/>
          <p:nvPr/>
        </p:nvSpPr>
        <p:spPr>
          <a:xfrm>
            <a:off x="8259150" y="2068750"/>
            <a:ext cx="213300" cy="223200"/>
          </a:xfrm>
          <a:prstGeom prst="flowChartSummingJunction">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412"/>
        <p:cNvGrpSpPr/>
        <p:nvPr/>
      </p:nvGrpSpPr>
      <p:grpSpPr>
        <a:xfrm>
          <a:off x="0" y="0"/>
          <a:ext cx="0" cy="0"/>
          <a:chOff x="0" y="0"/>
          <a:chExt cx="0" cy="0"/>
        </a:xfrm>
      </p:grpSpPr>
      <p:sp>
        <p:nvSpPr>
          <p:cNvPr id="413" name="Google Shape;413;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lt1"/>
                </a:solidFill>
                <a:latin typeface="Roboto Serif"/>
                <a:ea typeface="Roboto Serif"/>
                <a:cs typeface="Roboto Serif"/>
                <a:sym typeface="Roboto Serif"/>
              </a:rPr>
              <a:t>Amalgamation of Traditional and Agile PM</a:t>
            </a:r>
            <a:endParaRPr sz="2800" b="1">
              <a:solidFill>
                <a:schemeClr val="lt1"/>
              </a:solidFill>
              <a:latin typeface="Roboto Serif"/>
              <a:ea typeface="Roboto Serif"/>
              <a:cs typeface="Roboto Serif"/>
              <a:sym typeface="Roboto Serif"/>
            </a:endParaRPr>
          </a:p>
        </p:txBody>
      </p:sp>
      <p:sp>
        <p:nvSpPr>
          <p:cNvPr id="414" name="Google Shape;414;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29</a:t>
            </a:fld>
            <a:endParaRPr/>
          </a:p>
        </p:txBody>
      </p:sp>
      <p:sp>
        <p:nvSpPr>
          <p:cNvPr id="415" name="Google Shape;415;p53"/>
          <p:cNvSpPr txBox="1">
            <a:spLocks noGrp="1"/>
          </p:cNvSpPr>
          <p:nvPr>
            <p:ph type="body" idx="1"/>
          </p:nvPr>
        </p:nvSpPr>
        <p:spPr>
          <a:xfrm>
            <a:off x="311700" y="1152475"/>
            <a:ext cx="4048200" cy="3759000"/>
          </a:xfrm>
          <a:prstGeom prst="rect">
            <a:avLst/>
          </a:prstGeom>
        </p:spPr>
        <p:txBody>
          <a:bodyPr spcFirstLastPara="1" wrap="square" lIns="91425" tIns="91425" rIns="91425" bIns="91425" anchor="t" anchorCtr="0">
            <a:normAutofit fontScale="92500" lnSpcReduction="20000"/>
          </a:bodyPr>
          <a:lstStyle/>
          <a:p>
            <a:pPr marL="0" lvl="0" indent="0" algn="just" rtl="0">
              <a:spcBef>
                <a:spcPts val="0"/>
              </a:spcBef>
              <a:spcAft>
                <a:spcPts val="0"/>
              </a:spcAft>
              <a:buNone/>
            </a:pPr>
            <a:r>
              <a:rPr lang="en">
                <a:solidFill>
                  <a:srgbClr val="FFD700"/>
                </a:solidFill>
              </a:rPr>
              <a:t>Traditional PM:</a:t>
            </a:r>
            <a:endParaRPr>
              <a:solidFill>
                <a:srgbClr val="FFD700"/>
              </a:solidFill>
            </a:endParaRPr>
          </a:p>
          <a:p>
            <a:pPr marL="457200" lvl="0" indent="-310832" algn="just" rtl="0">
              <a:spcBef>
                <a:spcPts val="1200"/>
              </a:spcBef>
              <a:spcAft>
                <a:spcPts val="0"/>
              </a:spcAft>
              <a:buClr>
                <a:schemeClr val="lt1"/>
              </a:buClr>
              <a:buSzPct val="100000"/>
              <a:buChar char="-"/>
            </a:pPr>
            <a:r>
              <a:rPr lang="en">
                <a:solidFill>
                  <a:schemeClr val="lt1"/>
                </a:solidFill>
              </a:rPr>
              <a:t>Well-defined requirements and a clear project scope.</a:t>
            </a:r>
            <a:endParaRPr>
              <a:solidFill>
                <a:schemeClr val="lt1"/>
              </a:solidFill>
            </a:endParaRPr>
          </a:p>
          <a:p>
            <a:pPr marL="457200" lvl="0" indent="-310832" algn="just" rtl="0">
              <a:spcBef>
                <a:spcPts val="0"/>
              </a:spcBef>
              <a:spcAft>
                <a:spcPts val="0"/>
              </a:spcAft>
              <a:buClr>
                <a:schemeClr val="lt1"/>
              </a:buClr>
              <a:buSzPct val="100000"/>
              <a:buChar char="-"/>
            </a:pPr>
            <a:r>
              <a:rPr lang="en">
                <a:solidFill>
                  <a:schemeClr val="lt1"/>
                </a:solidFill>
              </a:rPr>
              <a:t>Structured schedule with milestones to meet deadlines.</a:t>
            </a:r>
            <a:endParaRPr>
              <a:solidFill>
                <a:schemeClr val="lt1"/>
              </a:solidFill>
            </a:endParaRPr>
          </a:p>
          <a:p>
            <a:pPr marL="457200" lvl="0" indent="-310832" algn="just" rtl="0">
              <a:spcBef>
                <a:spcPts val="0"/>
              </a:spcBef>
              <a:spcAft>
                <a:spcPts val="0"/>
              </a:spcAft>
              <a:buClr>
                <a:schemeClr val="lt1"/>
              </a:buClr>
              <a:buSzPct val="100000"/>
              <a:buChar char="-"/>
            </a:pPr>
            <a:r>
              <a:rPr lang="en">
                <a:solidFill>
                  <a:schemeClr val="lt1"/>
                </a:solidFill>
              </a:rPr>
              <a:t>Tasks are assigned based on a planned workflow, with periodic check-ins to track progress and ensure alignment with project goals.</a:t>
            </a:r>
            <a:endParaRPr>
              <a:solidFill>
                <a:schemeClr val="lt1"/>
              </a:solidFill>
            </a:endParaRPr>
          </a:p>
          <a:p>
            <a:pPr marL="457200" lvl="0" indent="-310832" algn="just" rtl="0">
              <a:spcBef>
                <a:spcPts val="0"/>
              </a:spcBef>
              <a:spcAft>
                <a:spcPts val="0"/>
              </a:spcAft>
              <a:buClr>
                <a:schemeClr val="lt1"/>
              </a:buClr>
              <a:buSzPct val="100000"/>
              <a:buChar char="-"/>
            </a:pPr>
            <a:r>
              <a:rPr lang="en">
                <a:solidFill>
                  <a:schemeClr val="lt1"/>
                </a:solidFill>
              </a:rPr>
              <a:t>Team members document their work thoroughly for transparency and tracking.</a:t>
            </a:r>
            <a:endParaRPr>
              <a:solidFill>
                <a:schemeClr val="lt1"/>
              </a:solidFill>
            </a:endParaRPr>
          </a:p>
          <a:p>
            <a:pPr marL="457200" lvl="0" indent="-310832" algn="just" rtl="0">
              <a:spcBef>
                <a:spcPts val="0"/>
              </a:spcBef>
              <a:spcAft>
                <a:spcPts val="0"/>
              </a:spcAft>
              <a:buClr>
                <a:schemeClr val="lt1"/>
              </a:buClr>
              <a:buSzPct val="100000"/>
              <a:buChar char="-"/>
            </a:pPr>
            <a:r>
              <a:rPr lang="en">
                <a:solidFill>
                  <a:schemeClr val="lt1"/>
                </a:solidFill>
              </a:rPr>
              <a:t>Test plans and risk management studies are conducted to identify and mitigate potential issues.</a:t>
            </a:r>
            <a:endParaRPr>
              <a:solidFill>
                <a:schemeClr val="lt1"/>
              </a:solidFill>
            </a:endParaRPr>
          </a:p>
          <a:p>
            <a:pPr marL="457200" lvl="0" indent="-310832" algn="just" rtl="0">
              <a:spcBef>
                <a:spcPts val="0"/>
              </a:spcBef>
              <a:spcAft>
                <a:spcPts val="0"/>
              </a:spcAft>
              <a:buClr>
                <a:schemeClr val="lt1"/>
              </a:buClr>
              <a:buSzPct val="100000"/>
              <a:buChar char="-"/>
            </a:pPr>
            <a:r>
              <a:rPr lang="en">
                <a:solidFill>
                  <a:schemeClr val="lt1"/>
                </a:solidFill>
              </a:rPr>
              <a:t>Budget and resources are carefully planned to ensure the project stays within budget.</a:t>
            </a:r>
            <a:endParaRPr>
              <a:solidFill>
                <a:schemeClr val="lt1"/>
              </a:solidFill>
            </a:endParaRPr>
          </a:p>
          <a:p>
            <a:pPr marL="0" lvl="0" indent="0" algn="just" rtl="0">
              <a:spcBef>
                <a:spcPts val="1200"/>
              </a:spcBef>
              <a:spcAft>
                <a:spcPts val="1200"/>
              </a:spcAft>
              <a:buNone/>
            </a:pPr>
            <a:endParaRPr>
              <a:solidFill>
                <a:schemeClr val="lt1"/>
              </a:solidFill>
            </a:endParaRPr>
          </a:p>
        </p:txBody>
      </p:sp>
      <p:sp>
        <p:nvSpPr>
          <p:cNvPr id="416" name="Google Shape;416;p5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solidFill>
                  <a:srgbClr val="FFD700"/>
                </a:solidFill>
              </a:rPr>
              <a:t>Agile PM:</a:t>
            </a:r>
            <a:endParaRPr>
              <a:solidFill>
                <a:srgbClr val="FFD700"/>
              </a:solidFill>
            </a:endParaRPr>
          </a:p>
          <a:p>
            <a:pPr marL="457200" lvl="0" indent="-317500" algn="l" rtl="0">
              <a:spcBef>
                <a:spcPts val="1200"/>
              </a:spcBef>
              <a:spcAft>
                <a:spcPts val="0"/>
              </a:spcAft>
              <a:buClr>
                <a:schemeClr val="lt1"/>
              </a:buClr>
              <a:buSzPts val="1400"/>
              <a:buChar char="-"/>
            </a:pPr>
            <a:r>
              <a:rPr lang="en">
                <a:solidFill>
                  <a:schemeClr val="lt1"/>
                </a:solidFill>
              </a:rPr>
              <a:t>Early failure, quick adaptation, and rapid improvements.</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Sponsor and stakeholder inputs drive subsystem refinements for the best MVP.</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Individual ownership of tasks; linear organization</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Daily stand-ups and Kanban boards for progress and scheduling.</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Test-Driven Development ensures robust hardware and software reliability.</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Team members collaborate across disciplines as needed.</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7"/>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Project Overview: </a:t>
            </a:r>
            <a:r>
              <a:rPr lang="en" sz="2820">
                <a:solidFill>
                  <a:srgbClr val="FFD700"/>
                </a:solidFill>
                <a:latin typeface="Roboto Serif"/>
                <a:ea typeface="Roboto Serif"/>
                <a:cs typeface="Roboto Serif"/>
                <a:sym typeface="Roboto Serif"/>
              </a:rPr>
              <a:t>Lunar ROADSTER</a:t>
            </a:r>
            <a:endParaRPr sz="2800" b="1">
              <a:solidFill>
                <a:schemeClr val="lt1"/>
              </a:solidFill>
              <a:latin typeface="Roboto Serif"/>
              <a:ea typeface="Roboto Serif"/>
              <a:cs typeface="Roboto Serif"/>
              <a:sym typeface="Roboto Serif"/>
            </a:endParaRPr>
          </a:p>
        </p:txBody>
      </p:sp>
      <p:sp>
        <p:nvSpPr>
          <p:cNvPr id="130" name="Google Shape;130;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sp>
        <p:nvSpPr>
          <p:cNvPr id="131" name="Google Shape;131;p27"/>
          <p:cNvSpPr txBox="1"/>
          <p:nvPr/>
        </p:nvSpPr>
        <p:spPr>
          <a:xfrm>
            <a:off x="181950" y="75025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FFD700"/>
              </a:solidFill>
            </a:endParaRPr>
          </a:p>
        </p:txBody>
      </p:sp>
      <p:sp>
        <p:nvSpPr>
          <p:cNvPr id="132" name="Google Shape;132;p27"/>
          <p:cNvSpPr txBox="1"/>
          <p:nvPr/>
        </p:nvSpPr>
        <p:spPr>
          <a:xfrm>
            <a:off x="406950" y="4292350"/>
            <a:ext cx="8330100" cy="812700"/>
          </a:xfrm>
          <a:prstGeom prst="rect">
            <a:avLst/>
          </a:prstGeom>
          <a:noFill/>
          <a:ln>
            <a:noFill/>
          </a:ln>
        </p:spPr>
        <p:txBody>
          <a:bodyPr spcFirstLastPara="1" wrap="square" lIns="91425" tIns="91425" rIns="91425" bIns="91425" anchor="ctr" anchorCtr="0">
            <a:noAutofit/>
          </a:bodyPr>
          <a:lstStyle/>
          <a:p>
            <a:pPr marL="0" lvl="0" indent="0" algn="ctr" rtl="0">
              <a:lnSpc>
                <a:spcPct val="105000"/>
              </a:lnSpc>
              <a:spcBef>
                <a:spcPts val="0"/>
              </a:spcBef>
              <a:spcAft>
                <a:spcPts val="1200"/>
              </a:spcAft>
              <a:buNone/>
            </a:pPr>
            <a:r>
              <a:rPr lang="en" sz="1690">
                <a:solidFill>
                  <a:srgbClr val="FFFFFF"/>
                </a:solidFill>
                <a:latin typeface="Roboto Serif"/>
                <a:ea typeface="Roboto Serif"/>
                <a:cs typeface="Roboto Serif"/>
                <a:sym typeface="Roboto Serif"/>
              </a:rPr>
              <a:t>An </a:t>
            </a:r>
            <a:r>
              <a:rPr lang="en" sz="1690">
                <a:solidFill>
                  <a:srgbClr val="00FF00"/>
                </a:solidFill>
                <a:latin typeface="Roboto Serif"/>
                <a:ea typeface="Roboto Serif"/>
                <a:cs typeface="Roboto Serif"/>
                <a:sym typeface="Roboto Serif"/>
              </a:rPr>
              <a:t>autonomous</a:t>
            </a:r>
            <a:r>
              <a:rPr lang="en" sz="1690">
                <a:solidFill>
                  <a:srgbClr val="FFFFFF"/>
                </a:solidFill>
                <a:latin typeface="Roboto Serif"/>
                <a:ea typeface="Roboto Serif"/>
                <a:cs typeface="Roboto Serif"/>
                <a:sym typeface="Roboto Serif"/>
              </a:rPr>
              <a:t> </a:t>
            </a:r>
            <a:r>
              <a:rPr lang="en" sz="1690">
                <a:solidFill>
                  <a:srgbClr val="FFFF00"/>
                </a:solidFill>
                <a:latin typeface="Roboto Serif"/>
                <a:ea typeface="Roboto Serif"/>
                <a:cs typeface="Roboto Serif"/>
                <a:sym typeface="Roboto Serif"/>
              </a:rPr>
              <a:t>moon-working</a:t>
            </a:r>
            <a:r>
              <a:rPr lang="en" sz="1690">
                <a:solidFill>
                  <a:srgbClr val="FFFFFF"/>
                </a:solidFill>
                <a:latin typeface="Roboto Serif"/>
                <a:ea typeface="Roboto Serif"/>
                <a:cs typeface="Roboto Serif"/>
                <a:sym typeface="Roboto Serif"/>
              </a:rPr>
              <a:t> rover capable of </a:t>
            </a:r>
            <a:r>
              <a:rPr lang="en" sz="1690">
                <a:solidFill>
                  <a:srgbClr val="FF0000"/>
                </a:solidFill>
                <a:latin typeface="Roboto Serif"/>
                <a:ea typeface="Roboto Serif"/>
                <a:cs typeface="Roboto Serif"/>
                <a:sym typeface="Roboto Serif"/>
              </a:rPr>
              <a:t>finding ideal exploration routes</a:t>
            </a:r>
            <a:r>
              <a:rPr lang="en" sz="1690">
                <a:solidFill>
                  <a:srgbClr val="FF9900"/>
                </a:solidFill>
                <a:latin typeface="Roboto Serif"/>
                <a:ea typeface="Roboto Serif"/>
                <a:cs typeface="Roboto Serif"/>
                <a:sym typeface="Roboto Serif"/>
              </a:rPr>
              <a:t> </a:t>
            </a:r>
            <a:r>
              <a:rPr lang="en" sz="1690">
                <a:solidFill>
                  <a:srgbClr val="FFFFFF"/>
                </a:solidFill>
                <a:latin typeface="Roboto Serif"/>
                <a:ea typeface="Roboto Serif"/>
                <a:cs typeface="Roboto Serif"/>
                <a:sym typeface="Roboto Serif"/>
              </a:rPr>
              <a:t>and</a:t>
            </a:r>
            <a:r>
              <a:rPr lang="en" sz="1690">
                <a:solidFill>
                  <a:srgbClr val="FF0000"/>
                </a:solidFill>
                <a:latin typeface="Roboto Serif"/>
                <a:ea typeface="Roboto Serif"/>
                <a:cs typeface="Roboto Serif"/>
                <a:sym typeface="Roboto Serif"/>
              </a:rPr>
              <a:t> creating traversable surface trails</a:t>
            </a:r>
            <a:endParaRPr sz="1760">
              <a:solidFill>
                <a:srgbClr val="FF0000"/>
              </a:solidFill>
              <a:latin typeface="Roboto Serif"/>
              <a:ea typeface="Roboto Serif"/>
              <a:cs typeface="Roboto Serif"/>
              <a:sym typeface="Roboto Serif"/>
            </a:endParaRPr>
          </a:p>
        </p:txBody>
      </p:sp>
      <p:sp>
        <p:nvSpPr>
          <p:cNvPr id="133" name="Google Shape;133;p2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sz="1000">
                <a:solidFill>
                  <a:srgbClr val="FFFFFF"/>
                </a:solidFill>
              </a:rPr>
              <a:t>3</a:t>
            </a:fld>
            <a:endParaRPr sz="1000">
              <a:solidFill>
                <a:srgbClr val="FFFFFF"/>
              </a:solidFill>
            </a:endParaRPr>
          </a:p>
        </p:txBody>
      </p:sp>
      <p:pic>
        <p:nvPicPr>
          <p:cNvPr id="134" name="Google Shape;134;p27"/>
          <p:cNvPicPr preferRelativeResize="0"/>
          <p:nvPr/>
        </p:nvPicPr>
        <p:blipFill>
          <a:blip r:embed="rId3">
            <a:alphaModFix/>
          </a:blip>
          <a:stretch>
            <a:fillRect/>
          </a:stretch>
        </p:blipFill>
        <p:spPr>
          <a:xfrm>
            <a:off x="514275" y="1143850"/>
            <a:ext cx="3629548" cy="2722153"/>
          </a:xfrm>
          <a:prstGeom prst="rect">
            <a:avLst/>
          </a:prstGeom>
          <a:noFill/>
          <a:ln w="38100" cap="flat" cmpd="sng">
            <a:solidFill>
              <a:srgbClr val="000000"/>
            </a:solidFill>
            <a:prstDash val="solid"/>
            <a:round/>
            <a:headEnd type="none" w="sm" len="sm"/>
            <a:tailEnd type="none" w="sm" len="sm"/>
          </a:ln>
        </p:spPr>
      </p:pic>
      <p:pic>
        <p:nvPicPr>
          <p:cNvPr id="135" name="Google Shape;135;p27"/>
          <p:cNvPicPr preferRelativeResize="0"/>
          <p:nvPr/>
        </p:nvPicPr>
        <p:blipFill rotWithShape="1">
          <a:blip r:embed="rId4">
            <a:alphaModFix amt="80000"/>
          </a:blip>
          <a:srcRect l="16019" t="9882" r="33187" b="16032"/>
          <a:stretch/>
        </p:blipFill>
        <p:spPr>
          <a:xfrm>
            <a:off x="5416489" y="1220050"/>
            <a:ext cx="2541865" cy="2505200"/>
          </a:xfrm>
          <a:prstGeom prst="rect">
            <a:avLst/>
          </a:prstGeom>
          <a:noFill/>
          <a:ln w="17675" cap="flat" cmpd="sng">
            <a:solidFill>
              <a:srgbClr val="595959"/>
            </a:solidFill>
            <a:prstDash val="solid"/>
            <a:round/>
            <a:headEnd type="none" w="sm" len="sm"/>
            <a:tailEnd type="none" w="sm" len="sm"/>
          </a:ln>
        </p:spPr>
      </p:pic>
      <p:sp>
        <p:nvSpPr>
          <p:cNvPr id="136" name="Google Shape;136;p27"/>
          <p:cNvSpPr/>
          <p:nvPr/>
        </p:nvSpPr>
        <p:spPr>
          <a:xfrm>
            <a:off x="5466185" y="1339754"/>
            <a:ext cx="2442300" cy="2265900"/>
          </a:xfrm>
          <a:prstGeom prst="ellipse">
            <a:avLst/>
          </a:prstGeom>
          <a:noFill/>
          <a:ln w="17675" cap="flat" cmpd="sng">
            <a:solidFill>
              <a:srgbClr val="FFFFFF"/>
            </a:solidFill>
            <a:prstDash val="dashDot"/>
            <a:round/>
            <a:headEnd type="none" w="sm" len="sm"/>
            <a:tailEnd type="none" w="sm" len="sm"/>
          </a:ln>
        </p:spPr>
        <p:txBody>
          <a:bodyPr spcFirstLastPara="1" wrap="square" lIns="56475" tIns="56475" rIns="56475" bIns="56475" anchor="ctr" anchorCtr="0">
            <a:noAutofit/>
          </a:bodyPr>
          <a:lstStyle/>
          <a:p>
            <a:pPr marL="0" lvl="0" indent="0" algn="ctr" rtl="0">
              <a:spcBef>
                <a:spcPts val="0"/>
              </a:spcBef>
              <a:spcAft>
                <a:spcPts val="0"/>
              </a:spcAft>
              <a:buNone/>
            </a:pPr>
            <a:endParaRPr sz="864"/>
          </a:p>
        </p:txBody>
      </p:sp>
      <p:sp>
        <p:nvSpPr>
          <p:cNvPr id="137" name="Google Shape;137;p27"/>
          <p:cNvSpPr/>
          <p:nvPr/>
        </p:nvSpPr>
        <p:spPr>
          <a:xfrm>
            <a:off x="5514355" y="1273601"/>
            <a:ext cx="2367588" cy="2403814"/>
          </a:xfrm>
          <a:custGeom>
            <a:avLst/>
            <a:gdLst/>
            <a:ahLst/>
            <a:cxnLst/>
            <a:rect l="l" t="t" r="r" b="b"/>
            <a:pathLst>
              <a:path w="170177" h="186270" extrusionOk="0">
                <a:moveTo>
                  <a:pt x="67858" y="302"/>
                </a:moveTo>
                <a:cubicBezTo>
                  <a:pt x="61114" y="1509"/>
                  <a:pt x="54298" y="9744"/>
                  <a:pt x="50393" y="14359"/>
                </a:cubicBezTo>
                <a:cubicBezTo>
                  <a:pt x="46488" y="18974"/>
                  <a:pt x="49045" y="24156"/>
                  <a:pt x="44430" y="27990"/>
                </a:cubicBezTo>
                <a:cubicBezTo>
                  <a:pt x="39816" y="31824"/>
                  <a:pt x="29806" y="32108"/>
                  <a:pt x="22706" y="37361"/>
                </a:cubicBezTo>
                <a:cubicBezTo>
                  <a:pt x="15607" y="42615"/>
                  <a:pt x="5312" y="49785"/>
                  <a:pt x="1833" y="59511"/>
                </a:cubicBezTo>
                <a:cubicBezTo>
                  <a:pt x="-1646" y="69237"/>
                  <a:pt x="910" y="85211"/>
                  <a:pt x="1833" y="95718"/>
                </a:cubicBezTo>
                <a:cubicBezTo>
                  <a:pt x="2756" y="106225"/>
                  <a:pt x="4176" y="113679"/>
                  <a:pt x="7371" y="122553"/>
                </a:cubicBezTo>
                <a:cubicBezTo>
                  <a:pt x="10566" y="131427"/>
                  <a:pt x="14826" y="140231"/>
                  <a:pt x="21002" y="148963"/>
                </a:cubicBezTo>
                <a:cubicBezTo>
                  <a:pt x="27179" y="157695"/>
                  <a:pt x="35130" y="168771"/>
                  <a:pt x="44430" y="174947"/>
                </a:cubicBezTo>
                <a:cubicBezTo>
                  <a:pt x="53730" y="181124"/>
                  <a:pt x="66367" y="185028"/>
                  <a:pt x="76803" y="186022"/>
                </a:cubicBezTo>
                <a:cubicBezTo>
                  <a:pt x="87239" y="187016"/>
                  <a:pt x="101864" y="183892"/>
                  <a:pt x="107046" y="180910"/>
                </a:cubicBezTo>
                <a:cubicBezTo>
                  <a:pt x="112229" y="177928"/>
                  <a:pt x="106478" y="171965"/>
                  <a:pt x="107898" y="168131"/>
                </a:cubicBezTo>
                <a:cubicBezTo>
                  <a:pt x="109318" y="164297"/>
                  <a:pt x="111803" y="161671"/>
                  <a:pt x="115566" y="157908"/>
                </a:cubicBezTo>
                <a:cubicBezTo>
                  <a:pt x="119329" y="154145"/>
                  <a:pt x="126002" y="147685"/>
                  <a:pt x="130474" y="145555"/>
                </a:cubicBezTo>
                <a:cubicBezTo>
                  <a:pt x="134947" y="143425"/>
                  <a:pt x="137644" y="147543"/>
                  <a:pt x="142401" y="145129"/>
                </a:cubicBezTo>
                <a:cubicBezTo>
                  <a:pt x="147158" y="142715"/>
                  <a:pt x="156032" y="136398"/>
                  <a:pt x="159014" y="131073"/>
                </a:cubicBezTo>
                <a:cubicBezTo>
                  <a:pt x="161996" y="125749"/>
                  <a:pt x="160150" y="117584"/>
                  <a:pt x="160292" y="113182"/>
                </a:cubicBezTo>
                <a:cubicBezTo>
                  <a:pt x="160434" y="108780"/>
                  <a:pt x="158517" y="107219"/>
                  <a:pt x="159866" y="104663"/>
                </a:cubicBezTo>
                <a:cubicBezTo>
                  <a:pt x="161215" y="102107"/>
                  <a:pt x="167604" y="100474"/>
                  <a:pt x="168385" y="97847"/>
                </a:cubicBezTo>
                <a:cubicBezTo>
                  <a:pt x="169166" y="95220"/>
                  <a:pt x="164267" y="92381"/>
                  <a:pt x="164551" y="88902"/>
                </a:cubicBezTo>
                <a:cubicBezTo>
                  <a:pt x="164835" y="85423"/>
                  <a:pt x="170444" y="82371"/>
                  <a:pt x="170089" y="76975"/>
                </a:cubicBezTo>
                <a:cubicBezTo>
                  <a:pt x="169734" y="71580"/>
                  <a:pt x="166326" y="62493"/>
                  <a:pt x="162421" y="56529"/>
                </a:cubicBezTo>
                <a:cubicBezTo>
                  <a:pt x="158516" y="50566"/>
                  <a:pt x="152412" y="46022"/>
                  <a:pt x="146661" y="41194"/>
                </a:cubicBezTo>
                <a:cubicBezTo>
                  <a:pt x="140911" y="36367"/>
                  <a:pt x="133882" y="31469"/>
                  <a:pt x="127918" y="27564"/>
                </a:cubicBezTo>
                <a:cubicBezTo>
                  <a:pt x="121955" y="23659"/>
                  <a:pt x="117056" y="21174"/>
                  <a:pt x="110880" y="17766"/>
                </a:cubicBezTo>
                <a:cubicBezTo>
                  <a:pt x="104704" y="14358"/>
                  <a:pt x="98030" y="10028"/>
                  <a:pt x="90860" y="7117"/>
                </a:cubicBezTo>
                <a:cubicBezTo>
                  <a:pt x="83690" y="4206"/>
                  <a:pt x="74603" y="-905"/>
                  <a:pt x="67858" y="302"/>
                </a:cubicBezTo>
                <a:close/>
              </a:path>
            </a:pathLst>
          </a:custGeom>
          <a:noFill/>
          <a:ln w="23550" cap="flat" cmpd="sng">
            <a:solidFill>
              <a:srgbClr val="00FFFF"/>
            </a:solidFill>
            <a:prstDash val="solid"/>
            <a:round/>
            <a:headEnd type="none" w="med" len="med"/>
            <a:tailEnd type="none" w="med" len="med"/>
          </a:ln>
        </p:spPr>
        <p:txBody>
          <a:bodyPr/>
          <a:lstStyle/>
          <a:p>
            <a:endParaRPr lang="en-US"/>
          </a:p>
        </p:txBody>
      </p:sp>
      <p:cxnSp>
        <p:nvCxnSpPr>
          <p:cNvPr id="138" name="Google Shape;138;p27"/>
          <p:cNvCxnSpPr/>
          <p:nvPr/>
        </p:nvCxnSpPr>
        <p:spPr>
          <a:xfrm rot="10800000" flipH="1">
            <a:off x="7034121" y="3139064"/>
            <a:ext cx="486300" cy="458700"/>
          </a:xfrm>
          <a:prstGeom prst="straightConnector1">
            <a:avLst/>
          </a:prstGeom>
          <a:noFill/>
          <a:ln w="47075" cap="flat" cmpd="sng">
            <a:solidFill>
              <a:srgbClr val="00FF00"/>
            </a:solidFill>
            <a:prstDash val="solid"/>
            <a:round/>
            <a:headEnd type="none" w="med" len="med"/>
            <a:tailEnd type="none" w="med" len="med"/>
          </a:ln>
        </p:spPr>
      </p:cxnSp>
      <p:cxnSp>
        <p:nvCxnSpPr>
          <p:cNvPr id="139" name="Google Shape;139;p27"/>
          <p:cNvCxnSpPr/>
          <p:nvPr/>
        </p:nvCxnSpPr>
        <p:spPr>
          <a:xfrm flipH="1">
            <a:off x="7757433" y="2292597"/>
            <a:ext cx="124500" cy="637800"/>
          </a:xfrm>
          <a:prstGeom prst="straightConnector1">
            <a:avLst/>
          </a:prstGeom>
          <a:noFill/>
          <a:ln w="47075" cap="flat" cmpd="sng">
            <a:solidFill>
              <a:srgbClr val="00FF00"/>
            </a:solidFill>
            <a:prstDash val="solid"/>
            <a:round/>
            <a:headEnd type="none" w="med" len="med"/>
            <a:tailEnd type="none" w="med" len="med"/>
          </a:ln>
        </p:spPr>
      </p:cxnSp>
      <p:pic>
        <p:nvPicPr>
          <p:cNvPr id="140" name="Google Shape;140;p27"/>
          <p:cNvPicPr preferRelativeResize="0"/>
          <p:nvPr/>
        </p:nvPicPr>
        <p:blipFill>
          <a:blip r:embed="rId5">
            <a:alphaModFix/>
          </a:blip>
          <a:stretch>
            <a:fillRect/>
          </a:stretch>
        </p:blipFill>
        <p:spPr>
          <a:xfrm rot="1890133">
            <a:off x="6952626" y="1442981"/>
            <a:ext cx="381066" cy="246679"/>
          </a:xfrm>
          <a:prstGeom prst="rect">
            <a:avLst/>
          </a:prstGeom>
          <a:noFill/>
          <a:ln>
            <a:noFill/>
          </a:ln>
        </p:spPr>
      </p:pic>
      <p:cxnSp>
        <p:nvCxnSpPr>
          <p:cNvPr id="141" name="Google Shape;141;p27"/>
          <p:cNvCxnSpPr/>
          <p:nvPr/>
        </p:nvCxnSpPr>
        <p:spPr>
          <a:xfrm flipH="1">
            <a:off x="5718790" y="1366302"/>
            <a:ext cx="581100" cy="475800"/>
          </a:xfrm>
          <a:prstGeom prst="straightConnector1">
            <a:avLst/>
          </a:prstGeom>
          <a:noFill/>
          <a:ln w="47075" cap="flat" cmpd="sng">
            <a:solidFill>
              <a:srgbClr val="00FF00"/>
            </a:solidFill>
            <a:prstDash val="solid"/>
            <a:round/>
            <a:headEnd type="none" w="med" len="med"/>
            <a:tailEnd type="none" w="med" len="med"/>
          </a:ln>
        </p:spPr>
      </p:cxnSp>
      <p:sp>
        <p:nvSpPr>
          <p:cNvPr id="142" name="Google Shape;142;p27"/>
          <p:cNvSpPr/>
          <p:nvPr/>
        </p:nvSpPr>
        <p:spPr>
          <a:xfrm>
            <a:off x="6672897" y="2625252"/>
            <a:ext cx="392400" cy="371400"/>
          </a:xfrm>
          <a:prstGeom prst="ellipse">
            <a:avLst/>
          </a:prstGeom>
          <a:noFill/>
          <a:ln w="23550" cap="flat" cmpd="sng">
            <a:solidFill>
              <a:srgbClr val="FF0000"/>
            </a:solidFill>
            <a:prstDash val="solid"/>
            <a:round/>
            <a:headEnd type="none" w="sm" len="sm"/>
            <a:tailEnd type="none" w="sm" len="sm"/>
          </a:ln>
        </p:spPr>
        <p:txBody>
          <a:bodyPr spcFirstLastPara="1" wrap="square" lIns="56475" tIns="56475" rIns="56475" bIns="56475" anchor="ctr" anchorCtr="0">
            <a:noAutofit/>
          </a:bodyPr>
          <a:lstStyle/>
          <a:p>
            <a:pPr marL="0" lvl="0" indent="0" algn="ctr" rtl="0">
              <a:spcBef>
                <a:spcPts val="0"/>
              </a:spcBef>
              <a:spcAft>
                <a:spcPts val="0"/>
              </a:spcAft>
              <a:buNone/>
            </a:pPr>
            <a:endParaRPr sz="864"/>
          </a:p>
        </p:txBody>
      </p:sp>
      <p:sp>
        <p:nvSpPr>
          <p:cNvPr id="143" name="Google Shape;143;p27"/>
          <p:cNvSpPr/>
          <p:nvPr/>
        </p:nvSpPr>
        <p:spPr>
          <a:xfrm>
            <a:off x="7348237" y="3222597"/>
            <a:ext cx="172200" cy="160500"/>
          </a:xfrm>
          <a:prstGeom prst="ellipse">
            <a:avLst/>
          </a:prstGeom>
          <a:noFill/>
          <a:ln w="17675" cap="flat" cmpd="sng">
            <a:solidFill>
              <a:srgbClr val="FF9900"/>
            </a:solidFill>
            <a:prstDash val="solid"/>
            <a:round/>
            <a:headEnd type="none" w="sm" len="sm"/>
            <a:tailEnd type="none" w="sm" len="sm"/>
          </a:ln>
        </p:spPr>
        <p:txBody>
          <a:bodyPr spcFirstLastPara="1" wrap="square" lIns="56475" tIns="56475" rIns="56475" bIns="56475" anchor="ctr" anchorCtr="0">
            <a:noAutofit/>
          </a:bodyPr>
          <a:lstStyle/>
          <a:p>
            <a:pPr marL="0" lvl="0" indent="0" algn="ctr" rtl="0">
              <a:spcBef>
                <a:spcPts val="0"/>
              </a:spcBef>
              <a:spcAft>
                <a:spcPts val="0"/>
              </a:spcAft>
              <a:buNone/>
            </a:pPr>
            <a:endParaRPr sz="864"/>
          </a:p>
        </p:txBody>
      </p:sp>
      <p:sp>
        <p:nvSpPr>
          <p:cNvPr id="144" name="Google Shape;144;p27"/>
          <p:cNvSpPr/>
          <p:nvPr/>
        </p:nvSpPr>
        <p:spPr>
          <a:xfrm>
            <a:off x="7065563" y="3331873"/>
            <a:ext cx="194400" cy="189600"/>
          </a:xfrm>
          <a:prstGeom prst="ellipse">
            <a:avLst/>
          </a:prstGeom>
          <a:noFill/>
          <a:ln w="17675" cap="flat" cmpd="sng">
            <a:solidFill>
              <a:srgbClr val="FF9900"/>
            </a:solidFill>
            <a:prstDash val="solid"/>
            <a:round/>
            <a:headEnd type="none" w="sm" len="sm"/>
            <a:tailEnd type="none" w="sm" len="sm"/>
          </a:ln>
        </p:spPr>
        <p:txBody>
          <a:bodyPr spcFirstLastPara="1" wrap="square" lIns="56475" tIns="56475" rIns="56475" bIns="56475" anchor="ctr" anchorCtr="0">
            <a:noAutofit/>
          </a:bodyPr>
          <a:lstStyle/>
          <a:p>
            <a:pPr marL="0" lvl="0" indent="0" algn="ctr" rtl="0">
              <a:spcBef>
                <a:spcPts val="0"/>
              </a:spcBef>
              <a:spcAft>
                <a:spcPts val="0"/>
              </a:spcAft>
              <a:buNone/>
            </a:pPr>
            <a:endParaRPr sz="864"/>
          </a:p>
        </p:txBody>
      </p:sp>
      <p:sp>
        <p:nvSpPr>
          <p:cNvPr id="145" name="Google Shape;145;p27"/>
          <p:cNvSpPr txBox="1"/>
          <p:nvPr/>
        </p:nvSpPr>
        <p:spPr>
          <a:xfrm>
            <a:off x="4318993" y="1766378"/>
            <a:ext cx="903300" cy="400200"/>
          </a:xfrm>
          <a:prstGeom prst="rect">
            <a:avLst/>
          </a:prstGeom>
          <a:noFill/>
          <a:ln>
            <a:noFill/>
          </a:ln>
        </p:spPr>
        <p:txBody>
          <a:bodyPr spcFirstLastPara="1" wrap="square" lIns="56475" tIns="56475" rIns="56475" bIns="56475" anchor="t" anchorCtr="0">
            <a:noAutofit/>
          </a:bodyPr>
          <a:lstStyle/>
          <a:p>
            <a:pPr marL="0" lvl="0" indent="0" algn="l" rtl="0">
              <a:spcBef>
                <a:spcPts val="0"/>
              </a:spcBef>
              <a:spcAft>
                <a:spcPts val="0"/>
              </a:spcAft>
              <a:buNone/>
            </a:pPr>
            <a:r>
              <a:rPr lang="en" sz="1112">
                <a:solidFill>
                  <a:srgbClr val="FFFFFF"/>
                </a:solidFill>
                <a:latin typeface="Roboto Serif"/>
                <a:ea typeface="Roboto Serif"/>
                <a:cs typeface="Roboto Serif"/>
                <a:sym typeface="Roboto Serif"/>
              </a:rPr>
              <a:t>Reference Latitude</a:t>
            </a:r>
            <a:endParaRPr sz="1112">
              <a:solidFill>
                <a:srgbClr val="FFFFFF"/>
              </a:solidFill>
              <a:latin typeface="Roboto Serif"/>
              <a:ea typeface="Roboto Serif"/>
              <a:cs typeface="Roboto Serif"/>
              <a:sym typeface="Roboto Serif"/>
            </a:endParaRPr>
          </a:p>
          <a:p>
            <a:pPr marL="0" lvl="0" indent="0" algn="l" rtl="0">
              <a:spcBef>
                <a:spcPts val="0"/>
              </a:spcBef>
              <a:spcAft>
                <a:spcPts val="0"/>
              </a:spcAft>
              <a:buNone/>
            </a:pPr>
            <a:endParaRPr sz="1112">
              <a:solidFill>
                <a:srgbClr val="FFFFFF"/>
              </a:solidFill>
              <a:highlight>
                <a:srgbClr val="000000"/>
              </a:highlight>
              <a:latin typeface="Roboto Serif"/>
              <a:ea typeface="Roboto Serif"/>
              <a:cs typeface="Roboto Serif"/>
              <a:sym typeface="Roboto Serif"/>
            </a:endParaRPr>
          </a:p>
        </p:txBody>
      </p:sp>
      <p:sp>
        <p:nvSpPr>
          <p:cNvPr id="146" name="Google Shape;146;p27"/>
          <p:cNvSpPr txBox="1"/>
          <p:nvPr/>
        </p:nvSpPr>
        <p:spPr>
          <a:xfrm>
            <a:off x="8062231" y="2484833"/>
            <a:ext cx="824400" cy="512100"/>
          </a:xfrm>
          <a:prstGeom prst="rect">
            <a:avLst/>
          </a:prstGeom>
          <a:noFill/>
          <a:ln>
            <a:noFill/>
          </a:ln>
        </p:spPr>
        <p:txBody>
          <a:bodyPr spcFirstLastPara="1" wrap="square" lIns="56475" tIns="56475" rIns="56475" bIns="56475" anchor="t" anchorCtr="0">
            <a:noAutofit/>
          </a:bodyPr>
          <a:lstStyle/>
          <a:p>
            <a:pPr marL="0" lvl="0" indent="0" algn="l" rtl="0">
              <a:spcBef>
                <a:spcPts val="0"/>
              </a:spcBef>
              <a:spcAft>
                <a:spcPts val="0"/>
              </a:spcAft>
              <a:buNone/>
            </a:pPr>
            <a:r>
              <a:rPr lang="en" sz="1112">
                <a:solidFill>
                  <a:srgbClr val="00FF00"/>
                </a:solidFill>
                <a:highlight>
                  <a:srgbClr val="000000"/>
                </a:highlight>
                <a:latin typeface="Roboto Serif"/>
                <a:ea typeface="Roboto Serif"/>
                <a:cs typeface="Roboto Serif"/>
                <a:sym typeface="Roboto Serif"/>
              </a:rPr>
              <a:t>Groomed Path</a:t>
            </a:r>
            <a:endParaRPr sz="1112">
              <a:solidFill>
                <a:srgbClr val="FFFFFF"/>
              </a:solidFill>
              <a:highlight>
                <a:srgbClr val="000000"/>
              </a:highlight>
              <a:latin typeface="Roboto Serif"/>
              <a:ea typeface="Roboto Serif"/>
              <a:cs typeface="Roboto Serif"/>
              <a:sym typeface="Roboto Serif"/>
            </a:endParaRPr>
          </a:p>
        </p:txBody>
      </p:sp>
      <p:sp>
        <p:nvSpPr>
          <p:cNvPr id="147" name="Google Shape;147;p27"/>
          <p:cNvSpPr txBox="1"/>
          <p:nvPr/>
        </p:nvSpPr>
        <p:spPr>
          <a:xfrm>
            <a:off x="4426158" y="2555078"/>
            <a:ext cx="824400" cy="512100"/>
          </a:xfrm>
          <a:prstGeom prst="rect">
            <a:avLst/>
          </a:prstGeom>
          <a:noFill/>
          <a:ln>
            <a:noFill/>
          </a:ln>
        </p:spPr>
        <p:txBody>
          <a:bodyPr spcFirstLastPara="1" wrap="square" lIns="56475" tIns="56475" rIns="56475" bIns="56475" anchor="t" anchorCtr="0">
            <a:noAutofit/>
          </a:bodyPr>
          <a:lstStyle/>
          <a:p>
            <a:pPr marL="0" lvl="0" indent="0" algn="l" rtl="0">
              <a:spcBef>
                <a:spcPts val="0"/>
              </a:spcBef>
              <a:spcAft>
                <a:spcPts val="0"/>
              </a:spcAft>
              <a:buNone/>
            </a:pPr>
            <a:r>
              <a:rPr lang="en" sz="1112">
                <a:solidFill>
                  <a:srgbClr val="FF0000"/>
                </a:solidFill>
                <a:latin typeface="Roboto Serif"/>
                <a:ea typeface="Roboto Serif"/>
                <a:cs typeface="Roboto Serif"/>
                <a:sym typeface="Roboto Serif"/>
              </a:rPr>
              <a:t>Crater to Avoid</a:t>
            </a:r>
            <a:endParaRPr sz="1112">
              <a:solidFill>
                <a:srgbClr val="FF0000"/>
              </a:solidFill>
              <a:latin typeface="Roboto Serif"/>
              <a:ea typeface="Roboto Serif"/>
              <a:cs typeface="Roboto Serif"/>
              <a:sym typeface="Roboto Serif"/>
            </a:endParaRPr>
          </a:p>
          <a:p>
            <a:pPr marL="0" lvl="0" indent="0" algn="l" rtl="0">
              <a:spcBef>
                <a:spcPts val="0"/>
              </a:spcBef>
              <a:spcAft>
                <a:spcPts val="0"/>
              </a:spcAft>
              <a:buNone/>
            </a:pPr>
            <a:endParaRPr sz="1112">
              <a:solidFill>
                <a:srgbClr val="FFFFFF"/>
              </a:solidFill>
              <a:latin typeface="Roboto Serif"/>
              <a:ea typeface="Roboto Serif"/>
              <a:cs typeface="Roboto Serif"/>
              <a:sym typeface="Roboto Serif"/>
            </a:endParaRPr>
          </a:p>
        </p:txBody>
      </p:sp>
      <p:sp>
        <p:nvSpPr>
          <p:cNvPr id="148" name="Google Shape;148;p27"/>
          <p:cNvSpPr txBox="1"/>
          <p:nvPr/>
        </p:nvSpPr>
        <p:spPr>
          <a:xfrm>
            <a:off x="4267325" y="3112543"/>
            <a:ext cx="1032600" cy="512100"/>
          </a:xfrm>
          <a:prstGeom prst="rect">
            <a:avLst/>
          </a:prstGeom>
          <a:noFill/>
          <a:ln>
            <a:noFill/>
          </a:ln>
        </p:spPr>
        <p:txBody>
          <a:bodyPr spcFirstLastPara="1" wrap="square" lIns="56475" tIns="56475" rIns="56475" bIns="56475" anchor="t" anchorCtr="0">
            <a:noAutofit/>
          </a:bodyPr>
          <a:lstStyle/>
          <a:p>
            <a:pPr marL="0" lvl="0" indent="0" algn="l" rtl="0">
              <a:spcBef>
                <a:spcPts val="0"/>
              </a:spcBef>
              <a:spcAft>
                <a:spcPts val="0"/>
              </a:spcAft>
              <a:buNone/>
            </a:pPr>
            <a:r>
              <a:rPr lang="en" sz="1112">
                <a:solidFill>
                  <a:srgbClr val="00FFFF"/>
                </a:solidFill>
                <a:latin typeface="Roboto Serif"/>
                <a:ea typeface="Roboto Serif"/>
                <a:cs typeface="Roboto Serif"/>
                <a:sym typeface="Roboto Serif"/>
              </a:rPr>
              <a:t>Original Traversable Path</a:t>
            </a:r>
            <a:endParaRPr sz="1112">
              <a:solidFill>
                <a:srgbClr val="00FFFF"/>
              </a:solidFill>
              <a:latin typeface="Roboto Serif"/>
              <a:ea typeface="Roboto Serif"/>
              <a:cs typeface="Roboto Serif"/>
              <a:sym typeface="Roboto Serif"/>
            </a:endParaRPr>
          </a:p>
          <a:p>
            <a:pPr marL="0" lvl="0" indent="0" algn="l" rtl="0">
              <a:spcBef>
                <a:spcPts val="0"/>
              </a:spcBef>
              <a:spcAft>
                <a:spcPts val="0"/>
              </a:spcAft>
              <a:buNone/>
            </a:pPr>
            <a:endParaRPr sz="1112">
              <a:solidFill>
                <a:srgbClr val="00FFFF"/>
              </a:solidFill>
              <a:highlight>
                <a:srgbClr val="000000"/>
              </a:highlight>
              <a:latin typeface="Roboto Serif"/>
              <a:ea typeface="Roboto Serif"/>
              <a:cs typeface="Roboto Serif"/>
              <a:sym typeface="Roboto Serif"/>
            </a:endParaRPr>
          </a:p>
        </p:txBody>
      </p:sp>
      <p:sp>
        <p:nvSpPr>
          <p:cNvPr id="149" name="Google Shape;149;p27"/>
          <p:cNvSpPr txBox="1"/>
          <p:nvPr/>
        </p:nvSpPr>
        <p:spPr>
          <a:xfrm>
            <a:off x="8021630" y="3170656"/>
            <a:ext cx="824400" cy="512100"/>
          </a:xfrm>
          <a:prstGeom prst="rect">
            <a:avLst/>
          </a:prstGeom>
          <a:noFill/>
          <a:ln>
            <a:noFill/>
          </a:ln>
        </p:spPr>
        <p:txBody>
          <a:bodyPr spcFirstLastPara="1" wrap="square" lIns="56475" tIns="56475" rIns="56475" bIns="56475" anchor="t" anchorCtr="0">
            <a:noAutofit/>
          </a:bodyPr>
          <a:lstStyle/>
          <a:p>
            <a:pPr marL="0" lvl="0" indent="0" algn="l" rtl="0">
              <a:spcBef>
                <a:spcPts val="0"/>
              </a:spcBef>
              <a:spcAft>
                <a:spcPts val="0"/>
              </a:spcAft>
              <a:buNone/>
            </a:pPr>
            <a:r>
              <a:rPr lang="en" sz="1112">
                <a:solidFill>
                  <a:srgbClr val="FF9900"/>
                </a:solidFill>
                <a:latin typeface="Roboto Serif"/>
                <a:ea typeface="Roboto Serif"/>
                <a:cs typeface="Roboto Serif"/>
                <a:sym typeface="Roboto Serif"/>
              </a:rPr>
              <a:t>Craters to Groom</a:t>
            </a:r>
            <a:endParaRPr sz="1112">
              <a:solidFill>
                <a:srgbClr val="FF9900"/>
              </a:solidFill>
              <a:latin typeface="Roboto Serif"/>
              <a:ea typeface="Roboto Serif"/>
              <a:cs typeface="Roboto Serif"/>
              <a:sym typeface="Roboto Serif"/>
            </a:endParaRPr>
          </a:p>
          <a:p>
            <a:pPr marL="0" lvl="0" indent="0" algn="l" rtl="0">
              <a:spcBef>
                <a:spcPts val="0"/>
              </a:spcBef>
              <a:spcAft>
                <a:spcPts val="0"/>
              </a:spcAft>
              <a:buNone/>
            </a:pPr>
            <a:endParaRPr sz="1112">
              <a:solidFill>
                <a:srgbClr val="FFFFFF"/>
              </a:solidFill>
              <a:latin typeface="Roboto Serif"/>
              <a:ea typeface="Roboto Serif"/>
              <a:cs typeface="Roboto Serif"/>
              <a:sym typeface="Roboto Serif"/>
            </a:endParaRPr>
          </a:p>
        </p:txBody>
      </p:sp>
      <p:sp>
        <p:nvSpPr>
          <p:cNvPr id="150" name="Google Shape;150;p27"/>
          <p:cNvSpPr txBox="1"/>
          <p:nvPr/>
        </p:nvSpPr>
        <p:spPr>
          <a:xfrm>
            <a:off x="8038206" y="1273609"/>
            <a:ext cx="1032600" cy="512100"/>
          </a:xfrm>
          <a:prstGeom prst="rect">
            <a:avLst/>
          </a:prstGeom>
          <a:noFill/>
          <a:ln>
            <a:noFill/>
          </a:ln>
        </p:spPr>
        <p:txBody>
          <a:bodyPr spcFirstLastPara="1" wrap="square" lIns="56475" tIns="56475" rIns="56475" bIns="56475" anchor="t" anchorCtr="0">
            <a:noAutofit/>
          </a:bodyPr>
          <a:lstStyle/>
          <a:p>
            <a:pPr marL="0" lvl="0" indent="0" algn="l" rtl="0">
              <a:spcBef>
                <a:spcPts val="0"/>
              </a:spcBef>
              <a:spcAft>
                <a:spcPts val="0"/>
              </a:spcAft>
              <a:buNone/>
            </a:pPr>
            <a:r>
              <a:rPr lang="en" sz="1112">
                <a:solidFill>
                  <a:srgbClr val="F1C232"/>
                </a:solidFill>
                <a:latin typeface="Roboto Serif"/>
                <a:ea typeface="Roboto Serif"/>
                <a:cs typeface="Roboto Serif"/>
                <a:sym typeface="Roboto Serif"/>
              </a:rPr>
              <a:t>Lunar ROADSTER</a:t>
            </a:r>
            <a:endParaRPr sz="1112">
              <a:solidFill>
                <a:srgbClr val="F1C232"/>
              </a:solidFill>
              <a:latin typeface="Roboto Serif"/>
              <a:ea typeface="Roboto Serif"/>
              <a:cs typeface="Roboto Serif"/>
              <a:sym typeface="Roboto Serif"/>
            </a:endParaRPr>
          </a:p>
          <a:p>
            <a:pPr marL="0" lvl="0" indent="0" algn="l" rtl="0">
              <a:spcBef>
                <a:spcPts val="0"/>
              </a:spcBef>
              <a:spcAft>
                <a:spcPts val="0"/>
              </a:spcAft>
              <a:buNone/>
            </a:pPr>
            <a:endParaRPr sz="1112">
              <a:solidFill>
                <a:srgbClr val="F1C232"/>
              </a:solidFill>
              <a:latin typeface="Roboto Serif"/>
              <a:ea typeface="Roboto Serif"/>
              <a:cs typeface="Roboto Serif"/>
              <a:sym typeface="Roboto Serif"/>
            </a:endParaRPr>
          </a:p>
        </p:txBody>
      </p:sp>
      <p:cxnSp>
        <p:nvCxnSpPr>
          <p:cNvPr id="151" name="Google Shape;151;p27"/>
          <p:cNvCxnSpPr/>
          <p:nvPr/>
        </p:nvCxnSpPr>
        <p:spPr>
          <a:xfrm flipH="1">
            <a:off x="5187019" y="1750119"/>
            <a:ext cx="564000" cy="144300"/>
          </a:xfrm>
          <a:prstGeom prst="straightConnector1">
            <a:avLst/>
          </a:prstGeom>
          <a:noFill/>
          <a:ln w="11775" cap="flat" cmpd="sng">
            <a:solidFill>
              <a:srgbClr val="FFFFFF"/>
            </a:solidFill>
            <a:prstDash val="solid"/>
            <a:round/>
            <a:headEnd type="none" w="med" len="med"/>
            <a:tailEnd type="triangle" w="med" len="med"/>
          </a:ln>
        </p:spPr>
      </p:cxnSp>
      <p:cxnSp>
        <p:nvCxnSpPr>
          <p:cNvPr id="152" name="Google Shape;152;p27"/>
          <p:cNvCxnSpPr/>
          <p:nvPr/>
        </p:nvCxnSpPr>
        <p:spPr>
          <a:xfrm flipH="1">
            <a:off x="5123146" y="2797019"/>
            <a:ext cx="1503300" cy="1200"/>
          </a:xfrm>
          <a:prstGeom prst="straightConnector1">
            <a:avLst/>
          </a:prstGeom>
          <a:noFill/>
          <a:ln w="11775" cap="flat" cmpd="sng">
            <a:solidFill>
              <a:srgbClr val="FF0000"/>
            </a:solidFill>
            <a:prstDash val="solid"/>
            <a:round/>
            <a:headEnd type="none" w="med" len="med"/>
            <a:tailEnd type="triangle" w="med" len="med"/>
          </a:ln>
        </p:spPr>
      </p:cxnSp>
      <p:cxnSp>
        <p:nvCxnSpPr>
          <p:cNvPr id="153" name="Google Shape;153;p27"/>
          <p:cNvCxnSpPr/>
          <p:nvPr/>
        </p:nvCxnSpPr>
        <p:spPr>
          <a:xfrm flipH="1">
            <a:off x="5120183" y="2979098"/>
            <a:ext cx="555900" cy="269400"/>
          </a:xfrm>
          <a:prstGeom prst="straightConnector1">
            <a:avLst/>
          </a:prstGeom>
          <a:noFill/>
          <a:ln w="11775" cap="flat" cmpd="sng">
            <a:solidFill>
              <a:srgbClr val="00FFFF"/>
            </a:solidFill>
            <a:prstDash val="solid"/>
            <a:round/>
            <a:headEnd type="none" w="med" len="med"/>
            <a:tailEnd type="triangle" w="med" len="med"/>
          </a:ln>
        </p:spPr>
      </p:cxnSp>
      <p:cxnSp>
        <p:nvCxnSpPr>
          <p:cNvPr id="154" name="Google Shape;154;p27"/>
          <p:cNvCxnSpPr>
            <a:endCxn id="150" idx="1"/>
          </p:cNvCxnSpPr>
          <p:nvPr/>
        </p:nvCxnSpPr>
        <p:spPr>
          <a:xfrm rot="10800000" flipH="1">
            <a:off x="7221906" y="1529659"/>
            <a:ext cx="816300" cy="30900"/>
          </a:xfrm>
          <a:prstGeom prst="straightConnector1">
            <a:avLst/>
          </a:prstGeom>
          <a:noFill/>
          <a:ln w="11775" cap="flat" cmpd="sng">
            <a:solidFill>
              <a:srgbClr val="FFD700"/>
            </a:solidFill>
            <a:prstDash val="solid"/>
            <a:round/>
            <a:headEnd type="none" w="med" len="med"/>
            <a:tailEnd type="triangle" w="med" len="med"/>
          </a:ln>
        </p:spPr>
      </p:cxnSp>
      <p:cxnSp>
        <p:nvCxnSpPr>
          <p:cNvPr id="155" name="Google Shape;155;p27"/>
          <p:cNvCxnSpPr>
            <a:endCxn id="149" idx="1"/>
          </p:cNvCxnSpPr>
          <p:nvPr/>
        </p:nvCxnSpPr>
        <p:spPr>
          <a:xfrm rot="10800000" flipH="1">
            <a:off x="7206230" y="3426706"/>
            <a:ext cx="815400" cy="98700"/>
          </a:xfrm>
          <a:prstGeom prst="straightConnector1">
            <a:avLst/>
          </a:prstGeom>
          <a:noFill/>
          <a:ln w="11775" cap="flat" cmpd="sng">
            <a:solidFill>
              <a:srgbClr val="FF9900"/>
            </a:solidFill>
            <a:prstDash val="solid"/>
            <a:round/>
            <a:headEnd type="none" w="med" len="med"/>
            <a:tailEnd type="triangle" w="med" len="med"/>
          </a:ln>
        </p:spPr>
      </p:cxnSp>
      <p:cxnSp>
        <p:nvCxnSpPr>
          <p:cNvPr id="156" name="Google Shape;156;p27"/>
          <p:cNvCxnSpPr>
            <a:endCxn id="149" idx="1"/>
          </p:cNvCxnSpPr>
          <p:nvPr/>
        </p:nvCxnSpPr>
        <p:spPr>
          <a:xfrm>
            <a:off x="7495130" y="3359206"/>
            <a:ext cx="526500" cy="67500"/>
          </a:xfrm>
          <a:prstGeom prst="straightConnector1">
            <a:avLst/>
          </a:prstGeom>
          <a:noFill/>
          <a:ln w="11775" cap="flat" cmpd="sng">
            <a:solidFill>
              <a:srgbClr val="FF9900"/>
            </a:solidFill>
            <a:prstDash val="solid"/>
            <a:round/>
            <a:headEnd type="none" w="med" len="med"/>
            <a:tailEnd type="triangle" w="med" len="med"/>
          </a:ln>
        </p:spPr>
      </p:cxnSp>
      <p:cxnSp>
        <p:nvCxnSpPr>
          <p:cNvPr id="157" name="Google Shape;157;p27"/>
          <p:cNvCxnSpPr/>
          <p:nvPr/>
        </p:nvCxnSpPr>
        <p:spPr>
          <a:xfrm>
            <a:off x="7809481" y="2614954"/>
            <a:ext cx="279600" cy="45600"/>
          </a:xfrm>
          <a:prstGeom prst="straightConnector1">
            <a:avLst/>
          </a:prstGeom>
          <a:noFill/>
          <a:ln w="11775" cap="flat" cmpd="sng">
            <a:solidFill>
              <a:srgbClr val="00FF00"/>
            </a:solidFill>
            <a:prstDash val="solid"/>
            <a:round/>
            <a:headEnd type="none" w="med" len="med"/>
            <a:tailEnd type="triangl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420"/>
        <p:cNvGrpSpPr/>
        <p:nvPr/>
      </p:nvGrpSpPr>
      <p:grpSpPr>
        <a:xfrm>
          <a:off x="0" y="0"/>
          <a:ext cx="0" cy="0"/>
          <a:chOff x="0" y="0"/>
          <a:chExt cx="0" cy="0"/>
        </a:xfrm>
      </p:grpSpPr>
      <p:sp>
        <p:nvSpPr>
          <p:cNvPr id="421" name="Google Shape;421;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lt1"/>
                </a:solidFill>
                <a:latin typeface="Roboto Serif"/>
                <a:ea typeface="Roboto Serif"/>
                <a:cs typeface="Roboto Serif"/>
                <a:sym typeface="Roboto Serif"/>
              </a:rPr>
              <a:t>Amalgamation of Traditional and Agile PM</a:t>
            </a:r>
            <a:endParaRPr sz="2800" b="1">
              <a:solidFill>
                <a:schemeClr val="lt1"/>
              </a:solidFill>
              <a:latin typeface="Roboto Serif"/>
              <a:ea typeface="Roboto Serif"/>
              <a:cs typeface="Roboto Serif"/>
              <a:sym typeface="Roboto Serif"/>
            </a:endParaRPr>
          </a:p>
        </p:txBody>
      </p:sp>
      <p:sp>
        <p:nvSpPr>
          <p:cNvPr id="422" name="Google Shape;422;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30</a:t>
            </a:fld>
            <a:endParaRPr/>
          </a:p>
        </p:txBody>
      </p:sp>
      <p:sp>
        <p:nvSpPr>
          <p:cNvPr id="423" name="Google Shape;423;p54"/>
          <p:cNvSpPr txBox="1">
            <a:spLocks noGrp="1"/>
          </p:cNvSpPr>
          <p:nvPr>
            <p:ph type="body" idx="1"/>
          </p:nvPr>
        </p:nvSpPr>
        <p:spPr>
          <a:xfrm>
            <a:off x="201950" y="1152475"/>
            <a:ext cx="8819100" cy="39042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935"/>
              <a:buNone/>
            </a:pPr>
            <a:r>
              <a:rPr lang="en" sz="1629">
                <a:solidFill>
                  <a:srgbClr val="FFD700"/>
                </a:solidFill>
              </a:rPr>
              <a:t>Why we chose amalgamation?</a:t>
            </a:r>
            <a:endParaRPr sz="1629">
              <a:solidFill>
                <a:srgbClr val="FFD700"/>
              </a:solidFill>
            </a:endParaRPr>
          </a:p>
          <a:p>
            <a:pPr marL="457200" lvl="0" indent="-322700" algn="l" rtl="0">
              <a:lnSpc>
                <a:spcPct val="105000"/>
              </a:lnSpc>
              <a:spcBef>
                <a:spcPts val="1200"/>
              </a:spcBef>
              <a:spcAft>
                <a:spcPts val="0"/>
              </a:spcAft>
              <a:buClr>
                <a:schemeClr val="lt1"/>
              </a:buClr>
              <a:buSzPts val="1482"/>
              <a:buChar char="-"/>
            </a:pPr>
            <a:r>
              <a:rPr lang="en" sz="1481">
                <a:solidFill>
                  <a:schemeClr val="lt1"/>
                </a:solidFill>
              </a:rPr>
              <a:t>Structured Planning with Adaptive Execution.</a:t>
            </a:r>
            <a:endParaRPr sz="1481">
              <a:solidFill>
                <a:schemeClr val="lt1"/>
              </a:solidFill>
            </a:endParaRPr>
          </a:p>
          <a:p>
            <a:pPr marL="914400" lvl="1" indent="-311905" algn="l" rtl="0">
              <a:lnSpc>
                <a:spcPct val="105000"/>
              </a:lnSpc>
              <a:spcBef>
                <a:spcPts val="0"/>
              </a:spcBef>
              <a:spcAft>
                <a:spcPts val="0"/>
              </a:spcAft>
              <a:buClr>
                <a:schemeClr val="lt1"/>
              </a:buClr>
              <a:buSzPts val="1312"/>
              <a:buChar char="-"/>
            </a:pPr>
            <a:r>
              <a:rPr lang="en" sz="1311">
                <a:solidFill>
                  <a:schemeClr val="lt1"/>
                </a:solidFill>
              </a:rPr>
              <a:t>Clear objectives and well-defined requirements, with quick adaptation to changes in subsystems without changing the scope</a:t>
            </a:r>
            <a:endParaRPr sz="1311">
              <a:solidFill>
                <a:schemeClr val="lt1"/>
              </a:solidFill>
            </a:endParaRPr>
          </a:p>
          <a:p>
            <a:pPr marL="457200" lvl="0" indent="-322700" algn="l" rtl="0">
              <a:lnSpc>
                <a:spcPct val="105000"/>
              </a:lnSpc>
              <a:spcBef>
                <a:spcPts val="0"/>
              </a:spcBef>
              <a:spcAft>
                <a:spcPts val="0"/>
              </a:spcAft>
              <a:buClr>
                <a:schemeClr val="lt1"/>
              </a:buClr>
              <a:buSzPts val="1482"/>
              <a:buChar char="-"/>
            </a:pPr>
            <a:r>
              <a:rPr lang="en" sz="1481">
                <a:solidFill>
                  <a:schemeClr val="lt1"/>
                </a:solidFill>
              </a:rPr>
              <a:t>Risk Mitigation and Continuous Improvement</a:t>
            </a:r>
            <a:endParaRPr sz="1481">
              <a:solidFill>
                <a:schemeClr val="lt1"/>
              </a:solidFill>
            </a:endParaRPr>
          </a:p>
          <a:p>
            <a:pPr marL="914400" lvl="1" indent="-311905" algn="l" rtl="0">
              <a:lnSpc>
                <a:spcPct val="105000"/>
              </a:lnSpc>
              <a:spcBef>
                <a:spcPts val="0"/>
              </a:spcBef>
              <a:spcAft>
                <a:spcPts val="0"/>
              </a:spcAft>
              <a:buClr>
                <a:schemeClr val="lt1"/>
              </a:buClr>
              <a:buSzPts val="1312"/>
              <a:buChar char="-"/>
            </a:pPr>
            <a:r>
              <a:rPr lang="en" sz="1311">
                <a:solidFill>
                  <a:schemeClr val="lt1"/>
                </a:solidFill>
              </a:rPr>
              <a:t>Predictive risk analysis and mitigation plans, with iterative approach for quick failure, fast learning and continuous enhancement</a:t>
            </a:r>
            <a:endParaRPr sz="1311">
              <a:solidFill>
                <a:schemeClr val="lt1"/>
              </a:solidFill>
            </a:endParaRPr>
          </a:p>
          <a:p>
            <a:pPr marL="457200" lvl="0" indent="-322700" algn="l" rtl="0">
              <a:lnSpc>
                <a:spcPct val="105000"/>
              </a:lnSpc>
              <a:spcBef>
                <a:spcPts val="0"/>
              </a:spcBef>
              <a:spcAft>
                <a:spcPts val="0"/>
              </a:spcAft>
              <a:buClr>
                <a:schemeClr val="lt1"/>
              </a:buClr>
              <a:buSzPts val="1482"/>
              <a:buChar char="-"/>
            </a:pPr>
            <a:r>
              <a:rPr lang="en" sz="1481">
                <a:solidFill>
                  <a:schemeClr val="lt1"/>
                </a:solidFill>
              </a:rPr>
              <a:t>Efficient Team Workflow</a:t>
            </a:r>
            <a:endParaRPr sz="1481">
              <a:solidFill>
                <a:schemeClr val="lt1"/>
              </a:solidFill>
            </a:endParaRPr>
          </a:p>
          <a:p>
            <a:pPr marL="914400" lvl="1" indent="-311905" algn="l" rtl="0">
              <a:lnSpc>
                <a:spcPct val="105000"/>
              </a:lnSpc>
              <a:spcBef>
                <a:spcPts val="0"/>
              </a:spcBef>
              <a:spcAft>
                <a:spcPts val="0"/>
              </a:spcAft>
              <a:buClr>
                <a:schemeClr val="lt1"/>
              </a:buClr>
              <a:buSzPts val="1312"/>
              <a:buChar char="-"/>
            </a:pPr>
            <a:r>
              <a:rPr lang="en" sz="1311">
                <a:solidFill>
                  <a:schemeClr val="lt1"/>
                </a:solidFill>
              </a:rPr>
              <a:t>Traditional task allocation and ownership, with cross-functional collaboration and decentralized decision making</a:t>
            </a:r>
            <a:endParaRPr sz="1311">
              <a:solidFill>
                <a:schemeClr val="lt1"/>
              </a:solidFill>
            </a:endParaRPr>
          </a:p>
          <a:p>
            <a:pPr marL="457200" lvl="0" indent="-322700" algn="l" rtl="0">
              <a:lnSpc>
                <a:spcPct val="105000"/>
              </a:lnSpc>
              <a:spcBef>
                <a:spcPts val="0"/>
              </a:spcBef>
              <a:spcAft>
                <a:spcPts val="0"/>
              </a:spcAft>
              <a:buClr>
                <a:schemeClr val="lt1"/>
              </a:buClr>
              <a:buSzPts val="1482"/>
              <a:buChar char="-"/>
            </a:pPr>
            <a:r>
              <a:rPr lang="en" sz="1481">
                <a:solidFill>
                  <a:schemeClr val="lt1"/>
                </a:solidFill>
              </a:rPr>
              <a:t>Predictability and Adaptability</a:t>
            </a:r>
            <a:endParaRPr sz="1481">
              <a:solidFill>
                <a:schemeClr val="lt1"/>
              </a:solidFill>
            </a:endParaRPr>
          </a:p>
          <a:p>
            <a:pPr marL="914400" lvl="1" indent="-311905" algn="l" rtl="0">
              <a:lnSpc>
                <a:spcPct val="105000"/>
              </a:lnSpc>
              <a:spcBef>
                <a:spcPts val="0"/>
              </a:spcBef>
              <a:spcAft>
                <a:spcPts val="0"/>
              </a:spcAft>
              <a:buClr>
                <a:schemeClr val="lt1"/>
              </a:buClr>
              <a:buSzPts val="1312"/>
              <a:buChar char="-"/>
            </a:pPr>
            <a:r>
              <a:rPr lang="en" sz="1311">
                <a:solidFill>
                  <a:schemeClr val="lt1"/>
                </a:solidFill>
              </a:rPr>
              <a:t>Predictive budgeting, scheduling and resource allocation, with allowing adjustments based on real-world testing and feedback</a:t>
            </a:r>
            <a:endParaRPr sz="1311">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427"/>
        <p:cNvGrpSpPr/>
        <p:nvPr/>
      </p:nvGrpSpPr>
      <p:grpSpPr>
        <a:xfrm>
          <a:off x="0" y="0"/>
          <a:ext cx="0" cy="0"/>
          <a:chOff x="0" y="0"/>
          <a:chExt cx="0" cy="0"/>
        </a:xfrm>
      </p:grpSpPr>
      <p:sp>
        <p:nvSpPr>
          <p:cNvPr id="428" name="Google Shape;428;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lt1"/>
                </a:solidFill>
                <a:latin typeface="Roboto Serif"/>
                <a:ea typeface="Roboto Serif"/>
                <a:cs typeface="Roboto Serif"/>
                <a:sym typeface="Roboto Serif"/>
              </a:rPr>
              <a:t>Amalgamation of Traditional and Agile PM</a:t>
            </a:r>
            <a:endParaRPr sz="2800" b="1">
              <a:solidFill>
                <a:schemeClr val="lt1"/>
              </a:solidFill>
              <a:latin typeface="Roboto Serif"/>
              <a:ea typeface="Roboto Serif"/>
              <a:cs typeface="Roboto Serif"/>
              <a:sym typeface="Roboto Serif"/>
            </a:endParaRPr>
          </a:p>
        </p:txBody>
      </p:sp>
      <p:sp>
        <p:nvSpPr>
          <p:cNvPr id="429" name="Google Shape;429;p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31</a:t>
            </a:fld>
            <a:endParaRPr/>
          </a:p>
        </p:txBody>
      </p:sp>
      <p:sp>
        <p:nvSpPr>
          <p:cNvPr id="430" name="Google Shape;430;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rgbClr val="FFD700"/>
                </a:solidFill>
              </a:rPr>
              <a:t>Challenges of amalgamation</a:t>
            </a:r>
            <a:endParaRPr>
              <a:solidFill>
                <a:srgbClr val="FFD700"/>
              </a:solidFill>
            </a:endParaRPr>
          </a:p>
          <a:p>
            <a:pPr marL="457200" lvl="0" indent="-317500" algn="just" rtl="0">
              <a:spcBef>
                <a:spcPts val="1200"/>
              </a:spcBef>
              <a:spcAft>
                <a:spcPts val="0"/>
              </a:spcAft>
              <a:buClr>
                <a:schemeClr val="lt1"/>
              </a:buClr>
              <a:buSzPts val="1400"/>
              <a:buChar char="-"/>
            </a:pPr>
            <a:r>
              <a:rPr lang="en" sz="1400">
                <a:solidFill>
                  <a:schemeClr val="lt1"/>
                </a:solidFill>
              </a:rPr>
              <a:t>Daily stand-ups improve collaboration, but if not kept concise and focused, they can become repetitive and time-consuming, reducing productivity.</a:t>
            </a:r>
            <a:endParaRPr sz="1400">
              <a:solidFill>
                <a:schemeClr val="lt1"/>
              </a:solidFill>
            </a:endParaRPr>
          </a:p>
          <a:p>
            <a:pPr marL="457200" lvl="0" indent="-317500" algn="just" rtl="0">
              <a:spcBef>
                <a:spcPts val="0"/>
              </a:spcBef>
              <a:spcAft>
                <a:spcPts val="0"/>
              </a:spcAft>
              <a:buClr>
                <a:schemeClr val="lt1"/>
              </a:buClr>
              <a:buSzPts val="1400"/>
              <a:buChar char="-"/>
            </a:pPr>
            <a:r>
              <a:rPr lang="en" sz="1400">
                <a:solidFill>
                  <a:schemeClr val="lt1"/>
                </a:solidFill>
              </a:rPr>
              <a:t>Agile allows frequent feedback, but balancing changes with a fixed timeline is challenging.</a:t>
            </a:r>
            <a:endParaRPr sz="1400">
              <a:solidFill>
                <a:schemeClr val="lt1"/>
              </a:solidFill>
            </a:endParaRPr>
          </a:p>
          <a:p>
            <a:pPr marL="457200" lvl="0" indent="-317500" algn="just" rtl="0">
              <a:spcBef>
                <a:spcPts val="0"/>
              </a:spcBef>
              <a:spcAft>
                <a:spcPts val="0"/>
              </a:spcAft>
              <a:buClr>
                <a:schemeClr val="lt1"/>
              </a:buClr>
              <a:buSzPts val="1400"/>
              <a:buChar char="-"/>
            </a:pPr>
            <a:r>
              <a:rPr lang="en" sz="1400">
                <a:solidFill>
                  <a:schemeClr val="lt1"/>
                </a:solidFill>
              </a:rPr>
              <a:t>Traditional PM requires detailed documentation, while Agile prioritizes speed. Finding the right balance is crucial.</a:t>
            </a:r>
            <a:endParaRPr sz="1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434"/>
        <p:cNvGrpSpPr/>
        <p:nvPr/>
      </p:nvGrpSpPr>
      <p:grpSpPr>
        <a:xfrm>
          <a:off x="0" y="0"/>
          <a:ext cx="0" cy="0"/>
          <a:chOff x="0" y="0"/>
          <a:chExt cx="0" cy="0"/>
        </a:xfrm>
      </p:grpSpPr>
      <p:sp>
        <p:nvSpPr>
          <p:cNvPr id="435" name="Google Shape;435;p56"/>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What Might Be Done Differently?</a:t>
            </a:r>
            <a:endParaRPr sz="2800" b="1">
              <a:solidFill>
                <a:schemeClr val="lt1"/>
              </a:solidFill>
              <a:latin typeface="Roboto Serif"/>
              <a:ea typeface="Roboto Serif"/>
              <a:cs typeface="Roboto Serif"/>
              <a:sym typeface="Roboto Serif"/>
            </a:endParaRPr>
          </a:p>
        </p:txBody>
      </p:sp>
      <p:sp>
        <p:nvSpPr>
          <p:cNvPr id="436" name="Google Shape;436;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32</a:t>
            </a:fld>
            <a:endParaRPr/>
          </a:p>
        </p:txBody>
      </p:sp>
      <p:sp>
        <p:nvSpPr>
          <p:cNvPr id="437" name="Google Shape;437;p56"/>
          <p:cNvSpPr txBox="1"/>
          <p:nvPr/>
        </p:nvSpPr>
        <p:spPr>
          <a:xfrm>
            <a:off x="181950" y="826450"/>
            <a:ext cx="7800900" cy="83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Better Schedule Tracking - </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Identification of risks</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Update issue log in timely manner</a:t>
            </a:r>
            <a:endParaRPr>
              <a:solidFill>
                <a:schemeClr val="lt1"/>
              </a:solidFill>
            </a:endParaRPr>
          </a:p>
          <a:p>
            <a:pPr marL="0" lvl="0" indent="0" algn="l" rtl="0">
              <a:spcBef>
                <a:spcPts val="0"/>
              </a:spcBef>
              <a:spcAft>
                <a:spcPts val="0"/>
              </a:spcAft>
              <a:buNone/>
            </a:pPr>
            <a:endParaRPr>
              <a:solidFill>
                <a:schemeClr val="lt1"/>
              </a:solidFill>
            </a:endParaRPr>
          </a:p>
        </p:txBody>
      </p:sp>
      <p:pic>
        <p:nvPicPr>
          <p:cNvPr id="438" name="Google Shape;438;p56"/>
          <p:cNvPicPr preferRelativeResize="0"/>
          <p:nvPr/>
        </p:nvPicPr>
        <p:blipFill>
          <a:blip r:embed="rId3">
            <a:alphaModFix/>
          </a:blip>
          <a:stretch>
            <a:fillRect/>
          </a:stretch>
        </p:blipFill>
        <p:spPr>
          <a:xfrm>
            <a:off x="731638" y="1695200"/>
            <a:ext cx="7680727" cy="311278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442"/>
        <p:cNvGrpSpPr/>
        <p:nvPr/>
      </p:nvGrpSpPr>
      <p:grpSpPr>
        <a:xfrm>
          <a:off x="0" y="0"/>
          <a:ext cx="0" cy="0"/>
          <a:chOff x="0" y="0"/>
          <a:chExt cx="0" cy="0"/>
        </a:xfrm>
      </p:grpSpPr>
      <p:sp>
        <p:nvSpPr>
          <p:cNvPr id="443" name="Google Shape;443;p57"/>
          <p:cNvSpPr txBox="1">
            <a:spLocks noGrp="1"/>
          </p:cNvSpPr>
          <p:nvPr>
            <p:ph type="ctrTitle"/>
          </p:nvPr>
        </p:nvSpPr>
        <p:spPr>
          <a:xfrm>
            <a:off x="311700" y="95525"/>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Stand-Up Meetings</a:t>
            </a:r>
            <a:endParaRPr sz="2800" b="1">
              <a:solidFill>
                <a:schemeClr val="lt1"/>
              </a:solidFill>
              <a:latin typeface="Roboto Serif"/>
              <a:ea typeface="Roboto Serif"/>
              <a:cs typeface="Roboto Serif"/>
              <a:sym typeface="Roboto Serif"/>
            </a:endParaRPr>
          </a:p>
        </p:txBody>
      </p:sp>
      <p:sp>
        <p:nvSpPr>
          <p:cNvPr id="444" name="Google Shape;444;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33</a:t>
            </a:fld>
            <a:endParaRPr/>
          </a:p>
        </p:txBody>
      </p:sp>
      <p:sp>
        <p:nvSpPr>
          <p:cNvPr id="445" name="Google Shape;445;p57"/>
          <p:cNvSpPr txBox="1">
            <a:spLocks noGrp="1"/>
          </p:cNvSpPr>
          <p:nvPr>
            <p:ph type="body" idx="4294967295"/>
          </p:nvPr>
        </p:nvSpPr>
        <p:spPr>
          <a:xfrm>
            <a:off x="311700" y="985013"/>
            <a:ext cx="8520600" cy="35838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Clr>
                <a:schemeClr val="lt1"/>
              </a:buClr>
              <a:buSzPts val="1800"/>
              <a:buChar char="-"/>
            </a:pPr>
            <a:r>
              <a:rPr lang="en">
                <a:solidFill>
                  <a:schemeClr val="lt1"/>
                </a:solidFill>
              </a:rPr>
              <a:t>Daily Standups on Weekdays (5:30 - 5:45 PM)</a:t>
            </a:r>
            <a:endParaRPr>
              <a:solidFill>
                <a:schemeClr val="lt1"/>
              </a:solidFill>
            </a:endParaRPr>
          </a:p>
          <a:p>
            <a:pPr marL="457200" lvl="0" indent="-342900" algn="l" rtl="0">
              <a:spcBef>
                <a:spcPts val="0"/>
              </a:spcBef>
              <a:spcAft>
                <a:spcPts val="0"/>
              </a:spcAft>
              <a:buClr>
                <a:schemeClr val="lt1"/>
              </a:buClr>
              <a:buSzPts val="1800"/>
              <a:buChar char="-"/>
            </a:pPr>
            <a:r>
              <a:rPr lang="en">
                <a:solidFill>
                  <a:schemeClr val="lt1"/>
                </a:solidFill>
              </a:rPr>
              <a:t>Weekly Meetings with Sponsor - Dr. William ‘Red’ Whittaker (Friday)</a:t>
            </a:r>
            <a:endParaRPr>
              <a:solidFill>
                <a:schemeClr val="lt1"/>
              </a:solidFill>
            </a:endParaRPr>
          </a:p>
          <a:p>
            <a:pPr marL="457200" lvl="0" indent="-342900" algn="l" rtl="0">
              <a:spcBef>
                <a:spcPts val="0"/>
              </a:spcBef>
              <a:spcAft>
                <a:spcPts val="0"/>
              </a:spcAft>
              <a:buClr>
                <a:schemeClr val="lt1"/>
              </a:buClr>
              <a:buSzPts val="1800"/>
              <a:buChar char="-"/>
            </a:pPr>
            <a:r>
              <a:rPr lang="en">
                <a:solidFill>
                  <a:schemeClr val="lt1"/>
                </a:solidFill>
              </a:rPr>
              <a:t>Everyone is showing up :) (Sometimes members attend virtually)</a:t>
            </a:r>
            <a:endParaRPr>
              <a:solidFill>
                <a:schemeClr val="lt1"/>
              </a:solidFill>
            </a:endParaRPr>
          </a:p>
          <a:p>
            <a:pPr marL="457200" lvl="0" indent="-342900" algn="l" rtl="0">
              <a:spcBef>
                <a:spcPts val="0"/>
              </a:spcBef>
              <a:spcAft>
                <a:spcPts val="0"/>
              </a:spcAft>
              <a:buClr>
                <a:schemeClr val="lt1"/>
              </a:buClr>
              <a:buSzPts val="1800"/>
              <a:buChar char="-"/>
            </a:pPr>
            <a:r>
              <a:rPr lang="en">
                <a:solidFill>
                  <a:schemeClr val="lt1"/>
                </a:solidFill>
              </a:rPr>
              <a:t>Questions being used: </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What have you worked on since the last Standup? </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What are you going to work on? </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Is there any help you need? Does your work affect anyone else’s ongoing work? </a:t>
            </a:r>
            <a:endParaRPr>
              <a:solidFill>
                <a:schemeClr val="lt1"/>
              </a:solidFill>
            </a:endParaRPr>
          </a:p>
          <a:p>
            <a:pPr marL="457200" lvl="0" indent="-342900" algn="l" rtl="0">
              <a:spcBef>
                <a:spcPts val="0"/>
              </a:spcBef>
              <a:spcAft>
                <a:spcPts val="0"/>
              </a:spcAft>
              <a:buClr>
                <a:schemeClr val="lt1"/>
              </a:buClr>
              <a:buSzPts val="1800"/>
              <a:buChar char="-"/>
            </a:pPr>
            <a:r>
              <a:rPr lang="en">
                <a:solidFill>
                  <a:schemeClr val="lt1"/>
                </a:solidFill>
              </a:rPr>
              <a:t>Some key highlights where standup solved problems </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Resource Reallocation to meet a deadline - Project Course Assignments, Internal Milestones</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Re-assignment of member’s tasks based on help needed </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Bandwidth Management</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Insights into technical work: Helping wherever a member is ‘stuck’</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Awareness of all ongoing work - makes us feel like we are ‘working in a team’, not in silos </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8"/>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Technical: Subsystem Status</a:t>
            </a:r>
            <a:endParaRPr sz="2800" b="1">
              <a:solidFill>
                <a:schemeClr val="lt1"/>
              </a:solidFill>
              <a:latin typeface="Roboto Serif"/>
              <a:ea typeface="Roboto Serif"/>
              <a:cs typeface="Roboto Serif"/>
              <a:sym typeface="Roboto Serif"/>
            </a:endParaRPr>
          </a:p>
        </p:txBody>
      </p:sp>
      <p:sp>
        <p:nvSpPr>
          <p:cNvPr id="163" name="Google Shape;163;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sp>
        <p:nvSpPr>
          <p:cNvPr id="164" name="Google Shape;164;p28"/>
          <p:cNvSpPr txBox="1"/>
          <p:nvPr/>
        </p:nvSpPr>
        <p:spPr>
          <a:xfrm>
            <a:off x="181950" y="90265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FFD700"/>
              </a:solidFill>
            </a:endParaRPr>
          </a:p>
        </p:txBody>
      </p:sp>
      <p:sp>
        <p:nvSpPr>
          <p:cNvPr id="165" name="Google Shape;165;p28"/>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sz="1000">
                <a:solidFill>
                  <a:srgbClr val="FFFFFF"/>
                </a:solidFill>
              </a:rPr>
              <a:t>4</a:t>
            </a:fld>
            <a:endParaRPr sz="1000">
              <a:solidFill>
                <a:srgbClr val="FFFFFF"/>
              </a:solidFill>
            </a:endParaRPr>
          </a:p>
        </p:txBody>
      </p:sp>
      <p:graphicFrame>
        <p:nvGraphicFramePr>
          <p:cNvPr id="166" name="Google Shape;166;p28"/>
          <p:cNvGraphicFramePr/>
          <p:nvPr/>
        </p:nvGraphicFramePr>
        <p:xfrm>
          <a:off x="411488" y="842164"/>
          <a:ext cx="8321025" cy="3753000"/>
        </p:xfrm>
        <a:graphic>
          <a:graphicData uri="http://schemas.openxmlformats.org/drawingml/2006/table">
            <a:tbl>
              <a:tblPr>
                <a:noFill/>
                <a:tableStyleId>{1514BE62-807E-4A42-9089-47AA0E7BF802}</a:tableStyleId>
              </a:tblPr>
              <a:tblGrid>
                <a:gridCol w="2546450">
                  <a:extLst>
                    <a:ext uri="{9D8B030D-6E8A-4147-A177-3AD203B41FA5}">
                      <a16:colId xmlns:a16="http://schemas.microsoft.com/office/drawing/2014/main" val="20000"/>
                    </a:ext>
                  </a:extLst>
                </a:gridCol>
                <a:gridCol w="1614025">
                  <a:extLst>
                    <a:ext uri="{9D8B030D-6E8A-4147-A177-3AD203B41FA5}">
                      <a16:colId xmlns:a16="http://schemas.microsoft.com/office/drawing/2014/main" val="20001"/>
                    </a:ext>
                  </a:extLst>
                </a:gridCol>
                <a:gridCol w="4160550">
                  <a:extLst>
                    <a:ext uri="{9D8B030D-6E8A-4147-A177-3AD203B41FA5}">
                      <a16:colId xmlns:a16="http://schemas.microsoft.com/office/drawing/2014/main" val="20002"/>
                    </a:ext>
                  </a:extLst>
                </a:gridCol>
              </a:tblGrid>
              <a:tr h="278625">
                <a:tc>
                  <a:txBody>
                    <a:bodyPr/>
                    <a:lstStyle/>
                    <a:p>
                      <a:pPr marL="0" lvl="0" indent="0" algn="ctr" rtl="0">
                        <a:spcBef>
                          <a:spcPts val="0"/>
                        </a:spcBef>
                        <a:spcAft>
                          <a:spcPts val="0"/>
                        </a:spcAft>
                        <a:buNone/>
                      </a:pPr>
                      <a:r>
                        <a:rPr lang="en" sz="1300" b="1">
                          <a:solidFill>
                            <a:srgbClr val="FFFFFF"/>
                          </a:solidFill>
                          <a:latin typeface="Roboto Serif"/>
                          <a:ea typeface="Roboto Serif"/>
                          <a:cs typeface="Roboto Serif"/>
                          <a:sym typeface="Roboto Serif"/>
                        </a:rPr>
                        <a:t>Subsystem</a:t>
                      </a:r>
                      <a:endParaRPr sz="1300" b="1">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78909C"/>
                    </a:solidFill>
                  </a:tcPr>
                </a:tc>
                <a:tc>
                  <a:txBody>
                    <a:bodyPr/>
                    <a:lstStyle/>
                    <a:p>
                      <a:pPr marL="0" lvl="0" indent="0" algn="ctr" rtl="0">
                        <a:spcBef>
                          <a:spcPts val="0"/>
                        </a:spcBef>
                        <a:spcAft>
                          <a:spcPts val="0"/>
                        </a:spcAft>
                        <a:buNone/>
                      </a:pPr>
                      <a:r>
                        <a:rPr lang="en" sz="1300" b="1">
                          <a:solidFill>
                            <a:srgbClr val="FFFFFF"/>
                          </a:solidFill>
                          <a:latin typeface="Roboto Serif"/>
                          <a:ea typeface="Roboto Serif"/>
                          <a:cs typeface="Roboto Serif"/>
                          <a:sym typeface="Roboto Serif"/>
                        </a:rPr>
                        <a:t>Completion %</a:t>
                      </a:r>
                      <a:endParaRPr sz="1300" b="1">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78909C"/>
                    </a:solidFill>
                  </a:tcPr>
                </a:tc>
                <a:tc>
                  <a:txBody>
                    <a:bodyPr/>
                    <a:lstStyle/>
                    <a:p>
                      <a:pPr marL="0" lvl="0" indent="0" algn="ctr" rtl="0">
                        <a:spcBef>
                          <a:spcPts val="0"/>
                        </a:spcBef>
                        <a:spcAft>
                          <a:spcPts val="0"/>
                        </a:spcAft>
                        <a:buNone/>
                      </a:pPr>
                      <a:r>
                        <a:rPr lang="en" sz="1300" b="1">
                          <a:solidFill>
                            <a:srgbClr val="FFFFFF"/>
                          </a:solidFill>
                          <a:latin typeface="Roboto Serif"/>
                          <a:ea typeface="Roboto Serif"/>
                          <a:cs typeface="Roboto Serif"/>
                          <a:sym typeface="Roboto Serif"/>
                        </a:rPr>
                        <a:t>Future Work</a:t>
                      </a:r>
                      <a:endParaRPr sz="1300" b="1">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78909C"/>
                    </a:solidFill>
                  </a:tcPr>
                </a:tc>
                <a:extLst>
                  <a:ext uri="{0D108BD9-81ED-4DB2-BD59-A6C34878D82A}">
                    <a16:rowId xmlns:a16="http://schemas.microsoft.com/office/drawing/2014/main" val="10000"/>
                  </a:ext>
                </a:extLst>
              </a:tr>
              <a:tr h="278625">
                <a:tc>
                  <a:txBody>
                    <a:bodyPr/>
                    <a:lstStyle/>
                    <a:p>
                      <a:pPr marL="0" lvl="0" indent="0" algn="l" rtl="0">
                        <a:spcBef>
                          <a:spcPts val="0"/>
                        </a:spcBef>
                        <a:spcAft>
                          <a:spcPts val="0"/>
                        </a:spcAft>
                        <a:buNone/>
                      </a:pPr>
                      <a:r>
                        <a:rPr lang="en" sz="1100" b="1">
                          <a:solidFill>
                            <a:srgbClr val="FFD700"/>
                          </a:solidFill>
                          <a:latin typeface="Roboto Serif"/>
                          <a:ea typeface="Roboto Serif"/>
                          <a:cs typeface="Roboto Serif"/>
                          <a:sym typeface="Roboto Serif"/>
                        </a:rPr>
                        <a:t>Sensors</a:t>
                      </a:r>
                      <a:endParaRPr sz="1100" b="1">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rgbClr val="B6D7A8"/>
                          </a:solidFill>
                          <a:latin typeface="Roboto Serif"/>
                          <a:ea typeface="Roboto Serif"/>
                          <a:cs typeface="Roboto Serif"/>
                          <a:sym typeface="Roboto Serif"/>
                        </a:rPr>
                        <a:t>75%</a:t>
                      </a:r>
                      <a:endParaRPr sz="1100" b="1">
                        <a:solidFill>
                          <a:srgbClr val="FF99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Integrate New IMU and Fisheye Camera</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278625">
                <a:tc>
                  <a:txBody>
                    <a:bodyPr/>
                    <a:lstStyle/>
                    <a:p>
                      <a:pPr marL="0" lvl="0" indent="0" algn="l" rtl="0">
                        <a:spcBef>
                          <a:spcPts val="0"/>
                        </a:spcBef>
                        <a:spcAft>
                          <a:spcPts val="0"/>
                        </a:spcAft>
                        <a:buNone/>
                      </a:pPr>
                      <a:r>
                        <a:rPr lang="en" sz="1100" b="1">
                          <a:solidFill>
                            <a:srgbClr val="FFD700"/>
                          </a:solidFill>
                          <a:latin typeface="Roboto Serif"/>
                          <a:ea typeface="Roboto Serif"/>
                          <a:cs typeface="Roboto Serif"/>
                          <a:sym typeface="Roboto Serif"/>
                        </a:rPr>
                        <a:t>Computations</a:t>
                      </a:r>
                      <a:endParaRPr sz="1100" b="1">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100" b="1">
                          <a:solidFill>
                            <a:srgbClr val="B6D7A8"/>
                          </a:solidFill>
                          <a:latin typeface="Roboto Serif"/>
                          <a:ea typeface="Roboto Serif"/>
                          <a:cs typeface="Roboto Serif"/>
                          <a:sym typeface="Roboto Serif"/>
                        </a:rPr>
                        <a:t>60%</a:t>
                      </a:r>
                      <a:endParaRPr sz="1100" b="1">
                        <a:solidFill>
                          <a:srgbClr val="B6D7A8"/>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278625">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    1. Jetson and Docker</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100" b="1">
                          <a:solidFill>
                            <a:srgbClr val="00FF00"/>
                          </a:solidFill>
                          <a:latin typeface="Roboto Serif"/>
                          <a:ea typeface="Roboto Serif"/>
                          <a:cs typeface="Roboto Serif"/>
                          <a:sym typeface="Roboto Serif"/>
                        </a:rPr>
                        <a:t>90%</a:t>
                      </a:r>
                      <a:endParaRPr sz="1100" b="1">
                        <a:solidFill>
                          <a:srgbClr val="B6D7A8"/>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Set Up New Sensor Drivers</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278625">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    2. Localization Unit</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rgbClr val="B6D7A8"/>
                          </a:solidFill>
                          <a:latin typeface="Roboto Serif"/>
                          <a:ea typeface="Roboto Serif"/>
                          <a:cs typeface="Roboto Serif"/>
                          <a:sym typeface="Roboto Serif"/>
                        </a:rPr>
                        <a:t>80%</a:t>
                      </a:r>
                      <a:endParaRPr sz="1100" b="1">
                        <a:solidFill>
                          <a:srgbClr val="B6D7A8"/>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Implement Skycam Localization</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278625">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    3. Transport Planner Unit</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rgbClr val="B6D7A8"/>
                          </a:solidFill>
                          <a:latin typeface="Roboto Serif"/>
                          <a:ea typeface="Roboto Serif"/>
                          <a:cs typeface="Roboto Serif"/>
                          <a:sym typeface="Roboto Serif"/>
                        </a:rPr>
                        <a:t>60%</a:t>
                      </a:r>
                      <a:endParaRPr sz="1100" b="1">
                        <a:solidFill>
                          <a:srgbClr val="FF00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Implement New Transport and Tool Planner</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r h="409500">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    4. Navigation Planner Unit</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rgbClr val="B6D7A8"/>
                          </a:solidFill>
                          <a:latin typeface="Roboto Serif"/>
                          <a:ea typeface="Roboto Serif"/>
                          <a:cs typeface="Roboto Serif"/>
                          <a:sym typeface="Roboto Serif"/>
                        </a:rPr>
                        <a:t>40%</a:t>
                      </a:r>
                      <a:endParaRPr sz="1100" b="1">
                        <a:solidFill>
                          <a:srgbClr val="B6D7A8"/>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Generate Map and Implement Global and Local Navigation Planner</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278625">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    5. FSM Planner Unit</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100" b="1">
                          <a:solidFill>
                            <a:srgbClr val="B6D7A8"/>
                          </a:solidFill>
                          <a:latin typeface="Roboto Serif"/>
                          <a:ea typeface="Roboto Serif"/>
                          <a:cs typeface="Roboto Serif"/>
                          <a:sym typeface="Roboto Serif"/>
                        </a:rPr>
                        <a:t>70%</a:t>
                      </a:r>
                      <a:endParaRPr sz="1100" b="1">
                        <a:solidFill>
                          <a:srgbClr val="B6D7A8"/>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Update FSM to Support New Modules</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7"/>
                  </a:ext>
                </a:extLst>
              </a:tr>
              <a:tr h="278625">
                <a:tc>
                  <a:txBody>
                    <a:bodyPr/>
                    <a:lstStyle/>
                    <a:p>
                      <a:pPr marL="0" lvl="0" indent="0" algn="l" rtl="0">
                        <a:spcBef>
                          <a:spcPts val="0"/>
                        </a:spcBef>
                        <a:spcAft>
                          <a:spcPts val="0"/>
                        </a:spcAft>
                        <a:buClr>
                          <a:srgbClr val="000000"/>
                        </a:buClr>
                        <a:buSzPts val="1100"/>
                        <a:buFont typeface="Arial"/>
                        <a:buNone/>
                      </a:pPr>
                      <a:r>
                        <a:rPr lang="en" sz="1100">
                          <a:solidFill>
                            <a:srgbClr val="FFFFFF"/>
                          </a:solidFill>
                          <a:latin typeface="Roboto Serif"/>
                          <a:ea typeface="Roboto Serif"/>
                          <a:cs typeface="Roboto Serif"/>
                          <a:sym typeface="Roboto Serif"/>
                        </a:rPr>
                        <a:t>    6. Validation Unit</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100" b="1">
                          <a:solidFill>
                            <a:srgbClr val="FF0000"/>
                          </a:solidFill>
                          <a:latin typeface="Roboto Serif"/>
                          <a:ea typeface="Roboto Serif"/>
                          <a:cs typeface="Roboto Serif"/>
                          <a:sym typeface="Roboto Serif"/>
                        </a:rPr>
                        <a:t>10%</a:t>
                      </a:r>
                      <a:endParaRPr sz="1100" b="1">
                        <a:solidFill>
                          <a:srgbClr val="EA9999"/>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Detect Craters and Implement Validation module</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8"/>
                  </a:ext>
                </a:extLst>
              </a:tr>
              <a:tr h="278625">
                <a:tc>
                  <a:txBody>
                    <a:bodyPr/>
                    <a:lstStyle/>
                    <a:p>
                      <a:pPr marL="0" lvl="0" indent="0" algn="l" rtl="0">
                        <a:spcBef>
                          <a:spcPts val="0"/>
                        </a:spcBef>
                        <a:spcAft>
                          <a:spcPts val="0"/>
                        </a:spcAft>
                        <a:buNone/>
                      </a:pPr>
                      <a:r>
                        <a:rPr lang="en" sz="1100" b="1">
                          <a:solidFill>
                            <a:srgbClr val="FFD700"/>
                          </a:solidFill>
                          <a:latin typeface="Roboto Serif"/>
                          <a:ea typeface="Roboto Serif"/>
                          <a:cs typeface="Roboto Serif"/>
                          <a:sym typeface="Roboto Serif"/>
                        </a:rPr>
                        <a:t>External Infrastructure</a:t>
                      </a:r>
                      <a:endParaRPr sz="1100" b="1">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rgbClr val="00FF00"/>
                          </a:solidFill>
                          <a:latin typeface="Roboto Serif"/>
                          <a:ea typeface="Roboto Serif"/>
                          <a:cs typeface="Roboto Serif"/>
                          <a:sym typeface="Roboto Serif"/>
                        </a:rPr>
                        <a:t>90%</a:t>
                      </a:r>
                      <a:endParaRPr sz="1100" b="1">
                        <a:solidFill>
                          <a:srgbClr val="00FF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Implement New Total Station Localization Method</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9"/>
                  </a:ext>
                </a:extLst>
              </a:tr>
              <a:tr h="278625">
                <a:tc>
                  <a:txBody>
                    <a:bodyPr/>
                    <a:lstStyle/>
                    <a:p>
                      <a:pPr marL="0" lvl="0" indent="0" algn="l" rtl="0">
                        <a:spcBef>
                          <a:spcPts val="0"/>
                        </a:spcBef>
                        <a:spcAft>
                          <a:spcPts val="0"/>
                        </a:spcAft>
                        <a:buNone/>
                      </a:pPr>
                      <a:r>
                        <a:rPr lang="en" sz="1100" b="1">
                          <a:solidFill>
                            <a:srgbClr val="FFD700"/>
                          </a:solidFill>
                          <a:latin typeface="Roboto Serif"/>
                          <a:ea typeface="Roboto Serif"/>
                          <a:cs typeface="Roboto Serif"/>
                          <a:sym typeface="Roboto Serif"/>
                        </a:rPr>
                        <a:t>Mechanical</a:t>
                      </a:r>
                      <a:endParaRPr sz="1100" b="1">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rgbClr val="00FF00"/>
                          </a:solidFill>
                          <a:latin typeface="Roboto Serif"/>
                          <a:ea typeface="Roboto Serif"/>
                          <a:cs typeface="Roboto Serif"/>
                          <a:sym typeface="Roboto Serif"/>
                        </a:rPr>
                        <a:t>90%</a:t>
                      </a:r>
                      <a:endParaRPr sz="1100" b="1">
                        <a:solidFill>
                          <a:srgbClr val="00FF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Fabricate and Install Actuator Arch</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10"/>
                  </a:ext>
                </a:extLst>
              </a:tr>
              <a:tr h="278625">
                <a:tc>
                  <a:txBody>
                    <a:bodyPr/>
                    <a:lstStyle/>
                    <a:p>
                      <a:pPr marL="0" lvl="0" indent="0" algn="l" rtl="0">
                        <a:spcBef>
                          <a:spcPts val="0"/>
                        </a:spcBef>
                        <a:spcAft>
                          <a:spcPts val="0"/>
                        </a:spcAft>
                        <a:buNone/>
                      </a:pPr>
                      <a:r>
                        <a:rPr lang="en" sz="1100" b="1">
                          <a:solidFill>
                            <a:srgbClr val="FFD700"/>
                          </a:solidFill>
                          <a:latin typeface="Roboto Serif"/>
                          <a:ea typeface="Roboto Serif"/>
                          <a:cs typeface="Roboto Serif"/>
                          <a:sym typeface="Roboto Serif"/>
                        </a:rPr>
                        <a:t>Actuation</a:t>
                      </a:r>
                      <a:endParaRPr sz="1100" b="1">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100" b="1">
                          <a:solidFill>
                            <a:srgbClr val="B6D7A8"/>
                          </a:solidFill>
                          <a:latin typeface="Roboto Serif"/>
                          <a:ea typeface="Roboto Serif"/>
                          <a:cs typeface="Roboto Serif"/>
                          <a:sym typeface="Roboto Serif"/>
                        </a:rPr>
                        <a:t>85%</a:t>
                      </a:r>
                      <a:endParaRPr sz="1100" b="1">
                        <a:solidFill>
                          <a:srgbClr val="FF99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Linear Actuator Upgrade/Tuning</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11"/>
                  </a:ext>
                </a:extLst>
              </a:tr>
              <a:tr h="278625">
                <a:tc>
                  <a:txBody>
                    <a:bodyPr/>
                    <a:lstStyle/>
                    <a:p>
                      <a:pPr marL="0" lvl="0" indent="0" algn="l" rtl="0">
                        <a:spcBef>
                          <a:spcPts val="0"/>
                        </a:spcBef>
                        <a:spcAft>
                          <a:spcPts val="0"/>
                        </a:spcAft>
                        <a:buNone/>
                      </a:pPr>
                      <a:r>
                        <a:rPr lang="en" sz="1100" b="1">
                          <a:solidFill>
                            <a:srgbClr val="FFD700"/>
                          </a:solidFill>
                          <a:latin typeface="Roboto Serif"/>
                          <a:ea typeface="Roboto Serif"/>
                          <a:cs typeface="Roboto Serif"/>
                          <a:sym typeface="Roboto Serif"/>
                        </a:rPr>
                        <a:t>Electrical Power</a:t>
                      </a:r>
                      <a:endParaRPr sz="1100" b="1">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rgbClr val="00FF00"/>
                          </a:solidFill>
                          <a:latin typeface="Roboto Serif"/>
                          <a:ea typeface="Roboto Serif"/>
                          <a:cs typeface="Roboto Serif"/>
                          <a:sym typeface="Roboto Serif"/>
                        </a:rPr>
                        <a:t>100%</a:t>
                      </a:r>
                      <a:endParaRPr sz="1100" b="1">
                        <a:solidFill>
                          <a:srgbClr val="00FF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FFFF"/>
                          </a:solidFill>
                          <a:latin typeface="Roboto Serif"/>
                          <a:ea typeface="Roboto Serif"/>
                          <a:cs typeface="Roboto Serif"/>
                          <a:sym typeface="Roboto Serif"/>
                        </a:rPr>
                        <a:t>None</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9"/>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Technical: Key Challenges and Associated Plans</a:t>
            </a:r>
            <a:endParaRPr sz="2800" b="1">
              <a:solidFill>
                <a:schemeClr val="lt1"/>
              </a:solidFill>
              <a:latin typeface="Roboto Serif"/>
              <a:ea typeface="Roboto Serif"/>
              <a:cs typeface="Roboto Serif"/>
              <a:sym typeface="Roboto Serif"/>
            </a:endParaRPr>
          </a:p>
        </p:txBody>
      </p:sp>
      <p:sp>
        <p:nvSpPr>
          <p:cNvPr id="172" name="Google Shape;172;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173" name="Google Shape;173;p29"/>
          <p:cNvSpPr txBox="1"/>
          <p:nvPr/>
        </p:nvSpPr>
        <p:spPr>
          <a:xfrm>
            <a:off x="181950" y="75025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FFD700"/>
              </a:solidFill>
            </a:endParaRPr>
          </a:p>
        </p:txBody>
      </p:sp>
      <p:graphicFrame>
        <p:nvGraphicFramePr>
          <p:cNvPr id="174" name="Google Shape;174;p29"/>
          <p:cNvGraphicFramePr/>
          <p:nvPr/>
        </p:nvGraphicFramePr>
        <p:xfrm>
          <a:off x="411488" y="842164"/>
          <a:ext cx="8321025" cy="4043925"/>
        </p:xfrm>
        <a:graphic>
          <a:graphicData uri="http://schemas.openxmlformats.org/drawingml/2006/table">
            <a:tbl>
              <a:tblPr>
                <a:noFill/>
                <a:tableStyleId>{1514BE62-807E-4A42-9089-47AA0E7BF802}</a:tableStyleId>
              </a:tblPr>
              <a:tblGrid>
                <a:gridCol w="2242125">
                  <a:extLst>
                    <a:ext uri="{9D8B030D-6E8A-4147-A177-3AD203B41FA5}">
                      <a16:colId xmlns:a16="http://schemas.microsoft.com/office/drawing/2014/main" val="20000"/>
                    </a:ext>
                  </a:extLst>
                </a:gridCol>
                <a:gridCol w="2898050">
                  <a:extLst>
                    <a:ext uri="{9D8B030D-6E8A-4147-A177-3AD203B41FA5}">
                      <a16:colId xmlns:a16="http://schemas.microsoft.com/office/drawing/2014/main" val="20001"/>
                    </a:ext>
                  </a:extLst>
                </a:gridCol>
                <a:gridCol w="3180850">
                  <a:extLst>
                    <a:ext uri="{9D8B030D-6E8A-4147-A177-3AD203B41FA5}">
                      <a16:colId xmlns:a16="http://schemas.microsoft.com/office/drawing/2014/main" val="20002"/>
                    </a:ext>
                  </a:extLst>
                </a:gridCol>
              </a:tblGrid>
              <a:tr h="290900">
                <a:tc>
                  <a:txBody>
                    <a:bodyPr/>
                    <a:lstStyle/>
                    <a:p>
                      <a:pPr marL="0" lvl="0" indent="0" algn="ctr" rtl="0">
                        <a:spcBef>
                          <a:spcPts val="0"/>
                        </a:spcBef>
                        <a:spcAft>
                          <a:spcPts val="0"/>
                        </a:spcAft>
                        <a:buNone/>
                      </a:pPr>
                      <a:r>
                        <a:rPr lang="en" sz="1300" b="1">
                          <a:solidFill>
                            <a:srgbClr val="FFFFFF"/>
                          </a:solidFill>
                          <a:latin typeface="Roboto Serif"/>
                          <a:ea typeface="Roboto Serif"/>
                          <a:cs typeface="Roboto Serif"/>
                          <a:sym typeface="Roboto Serif"/>
                        </a:rPr>
                        <a:t>Subsystem</a:t>
                      </a:r>
                      <a:endParaRPr sz="1300" b="1">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78909C"/>
                    </a:solidFill>
                  </a:tcPr>
                </a:tc>
                <a:tc>
                  <a:txBody>
                    <a:bodyPr/>
                    <a:lstStyle/>
                    <a:p>
                      <a:pPr marL="0" lvl="0" indent="0" algn="ctr" rtl="0">
                        <a:spcBef>
                          <a:spcPts val="0"/>
                        </a:spcBef>
                        <a:spcAft>
                          <a:spcPts val="0"/>
                        </a:spcAft>
                        <a:buNone/>
                      </a:pPr>
                      <a:r>
                        <a:rPr lang="en" sz="1300" b="1">
                          <a:solidFill>
                            <a:srgbClr val="FFFFFF"/>
                          </a:solidFill>
                          <a:latin typeface="Roboto Serif"/>
                          <a:ea typeface="Roboto Serif"/>
                          <a:cs typeface="Roboto Serif"/>
                          <a:sym typeface="Roboto Serif"/>
                        </a:rPr>
                        <a:t>Challenges</a:t>
                      </a:r>
                      <a:endParaRPr sz="1300" b="1">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78909C"/>
                    </a:solidFill>
                  </a:tcPr>
                </a:tc>
                <a:tc>
                  <a:txBody>
                    <a:bodyPr/>
                    <a:lstStyle/>
                    <a:p>
                      <a:pPr marL="0" lvl="0" indent="0" algn="ctr" rtl="0">
                        <a:spcBef>
                          <a:spcPts val="0"/>
                        </a:spcBef>
                        <a:spcAft>
                          <a:spcPts val="0"/>
                        </a:spcAft>
                        <a:buNone/>
                      </a:pPr>
                      <a:r>
                        <a:rPr lang="en" sz="1300" b="1">
                          <a:solidFill>
                            <a:srgbClr val="FFFFFF"/>
                          </a:solidFill>
                          <a:latin typeface="Roboto Serif"/>
                          <a:ea typeface="Roboto Serif"/>
                          <a:cs typeface="Roboto Serif"/>
                          <a:sym typeface="Roboto Serif"/>
                        </a:rPr>
                        <a:t>Plan</a:t>
                      </a:r>
                      <a:endParaRPr sz="1300" b="1">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78909C"/>
                    </a:solidFill>
                  </a:tcPr>
                </a:tc>
                <a:extLst>
                  <a:ext uri="{0D108BD9-81ED-4DB2-BD59-A6C34878D82A}">
                    <a16:rowId xmlns:a16="http://schemas.microsoft.com/office/drawing/2014/main" val="10000"/>
                  </a:ext>
                </a:extLst>
              </a:tr>
              <a:tr h="427550">
                <a:tc>
                  <a:txBody>
                    <a:bodyPr/>
                    <a:lstStyle/>
                    <a:p>
                      <a:pPr marL="0" lvl="0" indent="0" algn="l" rtl="0">
                        <a:spcBef>
                          <a:spcPts val="0"/>
                        </a:spcBef>
                        <a:spcAft>
                          <a:spcPts val="0"/>
                        </a:spcAft>
                        <a:buNone/>
                      </a:pPr>
                      <a:r>
                        <a:rPr lang="en" sz="1100" b="1">
                          <a:solidFill>
                            <a:srgbClr val="FFD700"/>
                          </a:solidFill>
                          <a:latin typeface="Roboto Serif"/>
                          <a:ea typeface="Roboto Serif"/>
                          <a:cs typeface="Roboto Serif"/>
                          <a:sym typeface="Roboto Serif"/>
                        </a:rPr>
                        <a:t>Computations</a:t>
                      </a:r>
                      <a:endParaRPr sz="1100" b="1">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lt1"/>
                        </a:solidFill>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chemeClr val="lt1"/>
                        </a:solidFill>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700100">
                <a:tc>
                  <a:txBody>
                    <a:bodyPr/>
                    <a:lstStyle/>
                    <a:p>
                      <a:pPr marL="0" lvl="0" indent="0" algn="l" rtl="0">
                        <a:spcBef>
                          <a:spcPts val="0"/>
                        </a:spcBef>
                        <a:spcAft>
                          <a:spcPts val="0"/>
                        </a:spcAft>
                        <a:buNone/>
                      </a:pPr>
                      <a:r>
                        <a:rPr lang="en" sz="1100">
                          <a:solidFill>
                            <a:schemeClr val="lt1"/>
                          </a:solidFill>
                          <a:latin typeface="Roboto Serif"/>
                          <a:ea typeface="Roboto Serif"/>
                          <a:cs typeface="Roboto Serif"/>
                          <a:sym typeface="Roboto Serif"/>
                        </a:rPr>
                        <a:t>    1. Localization Unit</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D700"/>
                          </a:solidFill>
                          <a:latin typeface="Roboto Serif"/>
                          <a:ea typeface="Roboto Serif"/>
                          <a:cs typeface="Roboto Serif"/>
                          <a:sym typeface="Roboto Serif"/>
                        </a:rPr>
                        <a:t>External localization</a:t>
                      </a:r>
                      <a:r>
                        <a:rPr lang="en" sz="1100">
                          <a:solidFill>
                            <a:schemeClr val="lt1"/>
                          </a:solidFill>
                          <a:latin typeface="Roboto Serif"/>
                          <a:ea typeface="Roboto Serif"/>
                          <a:cs typeface="Roboto Serif"/>
                          <a:sym typeface="Roboto Serif"/>
                        </a:rPr>
                        <a:t>, while highly accurate, introduces latency that </a:t>
                      </a:r>
                      <a:r>
                        <a:rPr lang="en" sz="1100">
                          <a:solidFill>
                            <a:srgbClr val="FFD700"/>
                          </a:solidFill>
                          <a:latin typeface="Roboto Serif"/>
                          <a:ea typeface="Roboto Serif"/>
                          <a:cs typeface="Roboto Serif"/>
                          <a:sym typeface="Roboto Serif"/>
                        </a:rPr>
                        <a:t>degrades</a:t>
                      </a:r>
                      <a:r>
                        <a:rPr lang="en" sz="1100">
                          <a:solidFill>
                            <a:schemeClr val="lt1"/>
                          </a:solidFill>
                          <a:latin typeface="Roboto Serif"/>
                          <a:ea typeface="Roboto Serif"/>
                          <a:cs typeface="Roboto Serif"/>
                          <a:sym typeface="Roboto Serif"/>
                        </a:rPr>
                        <a:t> navigation performance</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Roboto Serif"/>
                          <a:ea typeface="Roboto Serif"/>
                          <a:cs typeface="Roboto Serif"/>
                          <a:sym typeface="Roboto Serif"/>
                        </a:rPr>
                        <a:t>Implement </a:t>
                      </a:r>
                      <a:r>
                        <a:rPr lang="en" sz="1100">
                          <a:solidFill>
                            <a:srgbClr val="FFD700"/>
                          </a:solidFill>
                          <a:latin typeface="Roboto Serif"/>
                          <a:ea typeface="Roboto Serif"/>
                          <a:cs typeface="Roboto Serif"/>
                          <a:sym typeface="Roboto Serif"/>
                        </a:rPr>
                        <a:t>Skycam-based localization</a:t>
                      </a:r>
                      <a:r>
                        <a:rPr lang="en" sz="1100">
                          <a:solidFill>
                            <a:schemeClr val="lt1"/>
                          </a:solidFill>
                          <a:latin typeface="Roboto Serif"/>
                          <a:ea typeface="Roboto Serif"/>
                          <a:cs typeface="Roboto Serif"/>
                          <a:sym typeface="Roboto Serif"/>
                        </a:rPr>
                        <a:t>, if successful, adopt it permanently, otherwise </a:t>
                      </a:r>
                      <a:r>
                        <a:rPr lang="en" sz="1100">
                          <a:solidFill>
                            <a:srgbClr val="FFD700"/>
                          </a:solidFill>
                          <a:latin typeface="Roboto Serif"/>
                          <a:ea typeface="Roboto Serif"/>
                          <a:cs typeface="Roboto Serif"/>
                          <a:sym typeface="Roboto Serif"/>
                        </a:rPr>
                        <a:t>revert</a:t>
                      </a:r>
                      <a:r>
                        <a:rPr lang="en" sz="1100">
                          <a:solidFill>
                            <a:schemeClr val="lt1"/>
                          </a:solidFill>
                          <a:latin typeface="Roboto Serif"/>
                          <a:ea typeface="Roboto Serif"/>
                          <a:cs typeface="Roboto Serif"/>
                          <a:sym typeface="Roboto Serif"/>
                        </a:rPr>
                        <a:t> to total station localization</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875125">
                <a:tc>
                  <a:txBody>
                    <a:bodyPr/>
                    <a:lstStyle/>
                    <a:p>
                      <a:pPr marL="0" lvl="0" indent="0" algn="l" rtl="0">
                        <a:spcBef>
                          <a:spcPts val="0"/>
                        </a:spcBef>
                        <a:spcAft>
                          <a:spcPts val="0"/>
                        </a:spcAft>
                        <a:buNone/>
                      </a:pPr>
                      <a:r>
                        <a:rPr lang="en" sz="1100">
                          <a:solidFill>
                            <a:schemeClr val="lt1"/>
                          </a:solidFill>
                          <a:latin typeface="Roboto Serif"/>
                          <a:ea typeface="Roboto Serif"/>
                          <a:cs typeface="Roboto Serif"/>
                          <a:sym typeface="Roboto Serif"/>
                        </a:rPr>
                        <a:t>    2. Navigation Planner Unit</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Roboto Serif"/>
                          <a:ea typeface="Roboto Serif"/>
                          <a:cs typeface="Roboto Serif"/>
                          <a:sym typeface="Roboto Serif"/>
                        </a:rPr>
                        <a:t>Nav2 package is </a:t>
                      </a:r>
                      <a:r>
                        <a:rPr lang="en" sz="1100">
                          <a:solidFill>
                            <a:srgbClr val="FFD700"/>
                          </a:solidFill>
                          <a:latin typeface="Roboto Serif"/>
                          <a:ea typeface="Roboto Serif"/>
                          <a:cs typeface="Roboto Serif"/>
                          <a:sym typeface="Roboto Serif"/>
                        </a:rPr>
                        <a:t>computationally intensive</a:t>
                      </a:r>
                      <a:r>
                        <a:rPr lang="en" sz="1100">
                          <a:solidFill>
                            <a:schemeClr val="lt1"/>
                          </a:solidFill>
                          <a:latin typeface="Roboto Serif"/>
                          <a:ea typeface="Roboto Serif"/>
                          <a:cs typeface="Roboto Serif"/>
                          <a:sym typeface="Roboto Serif"/>
                        </a:rPr>
                        <a:t>, its path planning is not well-suited to our robot’s mobility and </a:t>
                      </a:r>
                      <a:r>
                        <a:rPr lang="en" sz="1100">
                          <a:solidFill>
                            <a:srgbClr val="FFD700"/>
                          </a:solidFill>
                          <a:latin typeface="Roboto Serif"/>
                          <a:ea typeface="Roboto Serif"/>
                          <a:cs typeface="Roboto Serif"/>
                          <a:sym typeface="Roboto Serif"/>
                        </a:rPr>
                        <a:t>negatively impacts</a:t>
                      </a:r>
                      <a:r>
                        <a:rPr lang="en" sz="1100">
                          <a:solidFill>
                            <a:schemeClr val="lt1"/>
                          </a:solidFill>
                          <a:latin typeface="Roboto Serif"/>
                          <a:ea typeface="Roboto Serif"/>
                          <a:cs typeface="Roboto Serif"/>
                          <a:sym typeface="Roboto Serif"/>
                        </a:rPr>
                        <a:t> overall system performance</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Roboto Serif"/>
                          <a:ea typeface="Roboto Serif"/>
                          <a:cs typeface="Roboto Serif"/>
                          <a:sym typeface="Roboto Serif"/>
                        </a:rPr>
                        <a:t>Develop a </a:t>
                      </a:r>
                      <a:r>
                        <a:rPr lang="en" sz="1100">
                          <a:solidFill>
                            <a:srgbClr val="FFD700"/>
                          </a:solidFill>
                          <a:latin typeface="Roboto Serif"/>
                          <a:ea typeface="Roboto Serif"/>
                          <a:cs typeface="Roboto Serif"/>
                          <a:sym typeface="Roboto Serif"/>
                        </a:rPr>
                        <a:t>custom navigation planner and controller</a:t>
                      </a:r>
                      <a:r>
                        <a:rPr lang="en" sz="1100">
                          <a:solidFill>
                            <a:schemeClr val="lt1"/>
                          </a:solidFill>
                          <a:latin typeface="Roboto Serif"/>
                          <a:ea typeface="Roboto Serif"/>
                          <a:cs typeface="Roboto Serif"/>
                          <a:sym typeface="Roboto Serif"/>
                        </a:rPr>
                        <a:t> optimized for our use case</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700100">
                <a:tc>
                  <a:txBody>
                    <a:bodyPr/>
                    <a:lstStyle/>
                    <a:p>
                      <a:pPr marL="0" lvl="0" indent="0" algn="l" rtl="0">
                        <a:spcBef>
                          <a:spcPts val="0"/>
                        </a:spcBef>
                        <a:spcAft>
                          <a:spcPts val="0"/>
                        </a:spcAft>
                        <a:buClr>
                          <a:srgbClr val="000000"/>
                        </a:buClr>
                        <a:buSzPts val="1100"/>
                        <a:buFont typeface="Arial"/>
                        <a:buNone/>
                      </a:pPr>
                      <a:r>
                        <a:rPr lang="en" sz="1100">
                          <a:solidFill>
                            <a:schemeClr val="lt1"/>
                          </a:solidFill>
                          <a:latin typeface="Roboto Serif"/>
                          <a:ea typeface="Roboto Serif"/>
                          <a:cs typeface="Roboto Serif"/>
                          <a:sym typeface="Roboto Serif"/>
                        </a:rPr>
                        <a:t>    3. </a:t>
                      </a:r>
                      <a:r>
                        <a:rPr lang="en" sz="1100">
                          <a:solidFill>
                            <a:srgbClr val="FFFFFF"/>
                          </a:solidFill>
                          <a:latin typeface="Roboto Serif"/>
                          <a:ea typeface="Roboto Serif"/>
                          <a:cs typeface="Roboto Serif"/>
                          <a:sym typeface="Roboto Serif"/>
                        </a:rPr>
                        <a:t>Validation Unit</a:t>
                      </a:r>
                      <a:endParaRPr sz="1100">
                        <a:solidFill>
                          <a:srgbClr val="FFFFFF"/>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D700"/>
                          </a:solidFill>
                          <a:latin typeface="Roboto Serif"/>
                          <a:ea typeface="Roboto Serif"/>
                          <a:cs typeface="Roboto Serif"/>
                          <a:sym typeface="Roboto Serif"/>
                        </a:rPr>
                        <a:t>Limited progress</a:t>
                      </a:r>
                      <a:r>
                        <a:rPr lang="en" sz="1100">
                          <a:solidFill>
                            <a:schemeClr val="lt1"/>
                          </a:solidFill>
                          <a:latin typeface="Roboto Serif"/>
                          <a:ea typeface="Roboto Serif"/>
                          <a:cs typeface="Roboto Serif"/>
                          <a:sym typeface="Roboto Serif"/>
                        </a:rPr>
                        <a:t> has been made on the validation module, and implementing the validation pipeline will be difficult</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D700"/>
                          </a:solidFill>
                          <a:latin typeface="Roboto Serif"/>
                          <a:ea typeface="Roboto Serif"/>
                          <a:cs typeface="Roboto Serif"/>
                          <a:sym typeface="Roboto Serif"/>
                        </a:rPr>
                        <a:t>Start development early</a:t>
                      </a:r>
                      <a:r>
                        <a:rPr lang="en" sz="1100">
                          <a:solidFill>
                            <a:schemeClr val="lt1"/>
                          </a:solidFill>
                          <a:latin typeface="Roboto Serif"/>
                          <a:ea typeface="Roboto Serif"/>
                          <a:cs typeface="Roboto Serif"/>
                          <a:sym typeface="Roboto Serif"/>
                        </a:rPr>
                        <a:t> and break the validation pipeline into smaller, </a:t>
                      </a:r>
                      <a:r>
                        <a:rPr lang="en" sz="1100">
                          <a:solidFill>
                            <a:srgbClr val="FFD700"/>
                          </a:solidFill>
                          <a:latin typeface="Roboto Serif"/>
                          <a:ea typeface="Roboto Serif"/>
                          <a:cs typeface="Roboto Serif"/>
                          <a:sym typeface="Roboto Serif"/>
                        </a:rPr>
                        <a:t>manageable stages</a:t>
                      </a:r>
                      <a:r>
                        <a:rPr lang="en" sz="1100">
                          <a:solidFill>
                            <a:schemeClr val="lt1"/>
                          </a:solidFill>
                          <a:latin typeface="Roboto Serif"/>
                          <a:ea typeface="Roboto Serif"/>
                          <a:cs typeface="Roboto Serif"/>
                          <a:sym typeface="Roboto Serif"/>
                        </a:rPr>
                        <a:t> to ensure steady progress</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700100">
                <a:tc>
                  <a:txBody>
                    <a:bodyPr/>
                    <a:lstStyle/>
                    <a:p>
                      <a:pPr marL="0" lvl="0" indent="0" algn="l" rtl="0">
                        <a:spcBef>
                          <a:spcPts val="0"/>
                        </a:spcBef>
                        <a:spcAft>
                          <a:spcPts val="0"/>
                        </a:spcAft>
                        <a:buNone/>
                      </a:pPr>
                      <a:r>
                        <a:rPr lang="en" sz="1100" b="1">
                          <a:solidFill>
                            <a:srgbClr val="FFD700"/>
                          </a:solidFill>
                          <a:latin typeface="Roboto Serif"/>
                          <a:ea typeface="Roboto Serif"/>
                          <a:cs typeface="Roboto Serif"/>
                          <a:sym typeface="Roboto Serif"/>
                        </a:rPr>
                        <a:t>External Infrastructure</a:t>
                      </a:r>
                      <a:endParaRPr sz="1100" b="1">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Roboto Serif"/>
                          <a:ea typeface="Roboto Serif"/>
                          <a:cs typeface="Roboto Serif"/>
                          <a:sym typeface="Roboto Serif"/>
                        </a:rPr>
                        <a:t>Current total station method requires a </a:t>
                      </a:r>
                      <a:r>
                        <a:rPr lang="en" sz="1100">
                          <a:solidFill>
                            <a:srgbClr val="FFD700"/>
                          </a:solidFill>
                          <a:latin typeface="Roboto Serif"/>
                          <a:ea typeface="Roboto Serif"/>
                          <a:cs typeface="Roboto Serif"/>
                          <a:sym typeface="Roboto Serif"/>
                        </a:rPr>
                        <a:t>full re-setup</a:t>
                      </a:r>
                      <a:r>
                        <a:rPr lang="en" sz="1100">
                          <a:solidFill>
                            <a:schemeClr val="lt1"/>
                          </a:solidFill>
                          <a:latin typeface="Roboto Serif"/>
                          <a:ea typeface="Roboto Serif"/>
                          <a:cs typeface="Roboto Serif"/>
                          <a:sym typeface="Roboto Serif"/>
                        </a:rPr>
                        <a:t> whenever the device is </a:t>
                      </a:r>
                      <a:r>
                        <a:rPr lang="en" sz="1100">
                          <a:solidFill>
                            <a:srgbClr val="FFD700"/>
                          </a:solidFill>
                          <a:latin typeface="Roboto Serif"/>
                          <a:ea typeface="Roboto Serif"/>
                          <a:cs typeface="Roboto Serif"/>
                          <a:sym typeface="Roboto Serif"/>
                        </a:rPr>
                        <a:t>turned off</a:t>
                      </a:r>
                      <a:r>
                        <a:rPr lang="en" sz="1100">
                          <a:solidFill>
                            <a:schemeClr val="lt1"/>
                          </a:solidFill>
                          <a:latin typeface="Roboto Serif"/>
                          <a:ea typeface="Roboto Serif"/>
                          <a:cs typeface="Roboto Serif"/>
                          <a:sym typeface="Roboto Serif"/>
                        </a:rPr>
                        <a:t> or its </a:t>
                      </a:r>
                      <a:r>
                        <a:rPr lang="en" sz="1100">
                          <a:solidFill>
                            <a:srgbClr val="FFD700"/>
                          </a:solidFill>
                          <a:latin typeface="Roboto Serif"/>
                          <a:ea typeface="Roboto Serif"/>
                          <a:cs typeface="Roboto Serif"/>
                          <a:sym typeface="Roboto Serif"/>
                        </a:rPr>
                        <a:t>batteries are replaced</a:t>
                      </a:r>
                      <a:endParaRPr sz="1100">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Roboto Serif"/>
                          <a:ea typeface="Roboto Serif"/>
                          <a:cs typeface="Roboto Serif"/>
                          <a:sym typeface="Roboto Serif"/>
                        </a:rPr>
                        <a:t>Implement a </a:t>
                      </a:r>
                      <a:r>
                        <a:rPr lang="en" sz="1100">
                          <a:solidFill>
                            <a:srgbClr val="FFD700"/>
                          </a:solidFill>
                          <a:latin typeface="Roboto Serif"/>
                          <a:ea typeface="Roboto Serif"/>
                          <a:cs typeface="Roboto Serif"/>
                          <a:sym typeface="Roboto Serif"/>
                        </a:rPr>
                        <a:t>new total station–based localization method</a:t>
                      </a:r>
                      <a:r>
                        <a:rPr lang="en" sz="1100">
                          <a:solidFill>
                            <a:schemeClr val="lt1"/>
                          </a:solidFill>
                          <a:latin typeface="Roboto Serif"/>
                          <a:ea typeface="Roboto Serif"/>
                          <a:cs typeface="Roboto Serif"/>
                          <a:sym typeface="Roboto Serif"/>
                        </a:rPr>
                        <a:t> to eliminate the need for repeated setups</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r h="350050">
                <a:tc>
                  <a:txBody>
                    <a:bodyPr/>
                    <a:lstStyle/>
                    <a:p>
                      <a:pPr marL="0" lvl="0" indent="0" algn="l" rtl="0">
                        <a:spcBef>
                          <a:spcPts val="0"/>
                        </a:spcBef>
                        <a:spcAft>
                          <a:spcPts val="0"/>
                        </a:spcAft>
                        <a:buNone/>
                      </a:pPr>
                      <a:r>
                        <a:rPr lang="en" sz="1100" b="1">
                          <a:solidFill>
                            <a:srgbClr val="FFD700"/>
                          </a:solidFill>
                          <a:latin typeface="Roboto Serif"/>
                          <a:ea typeface="Roboto Serif"/>
                          <a:cs typeface="Roboto Serif"/>
                          <a:sym typeface="Roboto Serif"/>
                        </a:rPr>
                        <a:t>Actuation</a:t>
                      </a:r>
                      <a:endParaRPr sz="1100" b="1">
                        <a:solidFill>
                          <a:srgbClr val="FFD700"/>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1"/>
                          </a:solidFill>
                          <a:latin typeface="Roboto Serif"/>
                          <a:ea typeface="Roboto Serif"/>
                          <a:cs typeface="Roboto Serif"/>
                          <a:sym typeface="Roboto Serif"/>
                        </a:rPr>
                        <a:t>Tool (Blade) linear actuator </a:t>
                      </a:r>
                      <a:r>
                        <a:rPr lang="en" sz="1100">
                          <a:solidFill>
                            <a:srgbClr val="FFD700"/>
                          </a:solidFill>
                          <a:latin typeface="Roboto Serif"/>
                          <a:ea typeface="Roboto Serif"/>
                          <a:cs typeface="Roboto Serif"/>
                          <a:sym typeface="Roboto Serif"/>
                        </a:rPr>
                        <a:t>frequently jitters</a:t>
                      </a:r>
                      <a:r>
                        <a:rPr lang="en" sz="1100">
                          <a:solidFill>
                            <a:schemeClr val="lt1"/>
                          </a:solidFill>
                          <a:latin typeface="Roboto Serif"/>
                          <a:ea typeface="Roboto Serif"/>
                          <a:cs typeface="Roboto Serif"/>
                          <a:sym typeface="Roboto Serif"/>
                        </a:rPr>
                        <a:t> during motion</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rgbClr val="FFD700"/>
                          </a:solidFill>
                          <a:latin typeface="Roboto Serif"/>
                          <a:ea typeface="Roboto Serif"/>
                          <a:cs typeface="Roboto Serif"/>
                          <a:sym typeface="Roboto Serif"/>
                        </a:rPr>
                        <a:t>Tune</a:t>
                      </a:r>
                      <a:r>
                        <a:rPr lang="en" sz="1100">
                          <a:solidFill>
                            <a:schemeClr val="lt1"/>
                          </a:solidFill>
                          <a:latin typeface="Roboto Serif"/>
                          <a:ea typeface="Roboto Serif"/>
                          <a:cs typeface="Roboto Serif"/>
                          <a:sym typeface="Roboto Serif"/>
                        </a:rPr>
                        <a:t> the PID controller or </a:t>
                      </a:r>
                      <a:r>
                        <a:rPr lang="en" sz="1100">
                          <a:solidFill>
                            <a:srgbClr val="FFD700"/>
                          </a:solidFill>
                          <a:latin typeface="Roboto Serif"/>
                          <a:ea typeface="Roboto Serif"/>
                          <a:cs typeface="Roboto Serif"/>
                          <a:sym typeface="Roboto Serif"/>
                        </a:rPr>
                        <a:t>replace</a:t>
                      </a:r>
                      <a:r>
                        <a:rPr lang="en" sz="1100">
                          <a:solidFill>
                            <a:schemeClr val="lt1"/>
                          </a:solidFill>
                          <a:latin typeface="Roboto Serif"/>
                          <a:ea typeface="Roboto Serif"/>
                          <a:cs typeface="Roboto Serif"/>
                          <a:sym typeface="Roboto Serif"/>
                        </a:rPr>
                        <a:t> it with a higher-quality linear actuator</a:t>
                      </a:r>
                      <a:endParaRPr sz="1100">
                        <a:solidFill>
                          <a:schemeClr val="lt1"/>
                        </a:solidFill>
                        <a:latin typeface="Roboto Serif"/>
                        <a:ea typeface="Roboto Serif"/>
                        <a:cs typeface="Roboto Serif"/>
                        <a:sym typeface="Roboto Serif"/>
                      </a:endParaRPr>
                    </a:p>
                  </a:txBody>
                  <a:tcPr marL="91425" marR="9142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0"/>
          <p:cNvSpPr txBox="1">
            <a:spLocks noGrp="1"/>
          </p:cNvSpPr>
          <p:nvPr>
            <p:ph type="ctrTitle"/>
          </p:nvPr>
        </p:nvSpPr>
        <p:spPr>
          <a:xfrm>
            <a:off x="311700" y="-7620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Project Management Methodology</a:t>
            </a:r>
            <a:endParaRPr sz="2800" b="1">
              <a:solidFill>
                <a:schemeClr val="lt1"/>
              </a:solidFill>
              <a:latin typeface="Roboto Serif"/>
              <a:ea typeface="Roboto Serif"/>
              <a:cs typeface="Roboto Serif"/>
              <a:sym typeface="Roboto Serif"/>
            </a:endParaRPr>
          </a:p>
        </p:txBody>
      </p:sp>
      <p:sp>
        <p:nvSpPr>
          <p:cNvPr id="180" name="Google Shape;180;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
        <p:nvSpPr>
          <p:cNvPr id="181" name="Google Shape;181;p30"/>
          <p:cNvSpPr txBox="1">
            <a:spLocks noGrp="1"/>
          </p:cNvSpPr>
          <p:nvPr>
            <p:ph type="body" idx="4294967295"/>
          </p:nvPr>
        </p:nvSpPr>
        <p:spPr>
          <a:xfrm>
            <a:off x="3566375" y="847675"/>
            <a:ext cx="5378400" cy="3904200"/>
          </a:xfrm>
          <a:prstGeom prst="rect">
            <a:avLst/>
          </a:prstGeom>
        </p:spPr>
        <p:txBody>
          <a:bodyPr spcFirstLastPara="1" wrap="square" lIns="91425" tIns="91425" rIns="91425" bIns="91425" anchor="t" anchorCtr="0">
            <a:noAutofit/>
          </a:bodyPr>
          <a:lstStyle/>
          <a:p>
            <a:pPr marL="457200" lvl="0" indent="-322700" algn="just" rtl="0">
              <a:lnSpc>
                <a:spcPct val="100000"/>
              </a:lnSpc>
              <a:spcBef>
                <a:spcPts val="0"/>
              </a:spcBef>
              <a:spcAft>
                <a:spcPts val="0"/>
              </a:spcAft>
              <a:buClr>
                <a:schemeClr val="lt1"/>
              </a:buClr>
              <a:buSzPts val="1482"/>
              <a:buChar char="●"/>
            </a:pPr>
            <a:r>
              <a:rPr lang="en" sz="1481" b="1">
                <a:solidFill>
                  <a:srgbClr val="00FF00"/>
                </a:solidFill>
              </a:rPr>
              <a:t>High-level V-model</a:t>
            </a:r>
            <a:r>
              <a:rPr lang="en" sz="1481">
                <a:solidFill>
                  <a:srgbClr val="00FF00"/>
                </a:solidFill>
              </a:rPr>
              <a:t> </a:t>
            </a:r>
            <a:r>
              <a:rPr lang="en" sz="1481">
                <a:solidFill>
                  <a:schemeClr val="lt1"/>
                </a:solidFill>
              </a:rPr>
              <a:t>with clearly defined project scope and work units to complete</a:t>
            </a:r>
            <a:endParaRPr sz="1481">
              <a:solidFill>
                <a:schemeClr val="lt1"/>
              </a:solidFill>
            </a:endParaRPr>
          </a:p>
          <a:p>
            <a:pPr marL="457200" lvl="0" indent="-322700" algn="just" rtl="0">
              <a:lnSpc>
                <a:spcPct val="100000"/>
              </a:lnSpc>
              <a:spcBef>
                <a:spcPts val="1000"/>
              </a:spcBef>
              <a:spcAft>
                <a:spcPts val="0"/>
              </a:spcAft>
              <a:buClr>
                <a:schemeClr val="lt1"/>
              </a:buClr>
              <a:buSzPts val="1482"/>
              <a:buChar char="●"/>
            </a:pPr>
            <a:r>
              <a:rPr lang="en" sz="1481" b="1">
                <a:solidFill>
                  <a:srgbClr val="00FF00"/>
                </a:solidFill>
              </a:rPr>
              <a:t>Low-level Agile method</a:t>
            </a:r>
            <a:r>
              <a:rPr lang="en" sz="1481">
                <a:solidFill>
                  <a:schemeClr val="lt1"/>
                </a:solidFill>
              </a:rPr>
              <a:t> with 2-week sprints</a:t>
            </a:r>
            <a:endParaRPr sz="1481">
              <a:solidFill>
                <a:schemeClr val="lt1"/>
              </a:solidFill>
            </a:endParaRPr>
          </a:p>
          <a:p>
            <a:pPr marL="457200" lvl="0" indent="-322700" algn="just" rtl="0">
              <a:lnSpc>
                <a:spcPct val="100000"/>
              </a:lnSpc>
              <a:spcBef>
                <a:spcPts val="1000"/>
              </a:spcBef>
              <a:spcAft>
                <a:spcPts val="0"/>
              </a:spcAft>
              <a:buClr>
                <a:schemeClr val="lt1"/>
              </a:buClr>
              <a:buSzPts val="1482"/>
              <a:buChar char="●"/>
            </a:pPr>
            <a:r>
              <a:rPr lang="en" sz="1481">
                <a:solidFill>
                  <a:schemeClr val="lt1"/>
                </a:solidFill>
              </a:rPr>
              <a:t>Milestones set every sprint to coincide with PRs</a:t>
            </a:r>
            <a:endParaRPr sz="1481">
              <a:solidFill>
                <a:schemeClr val="lt1"/>
              </a:solidFill>
            </a:endParaRPr>
          </a:p>
          <a:p>
            <a:pPr marL="457200" lvl="0" indent="-322700" algn="just" rtl="0">
              <a:lnSpc>
                <a:spcPct val="100000"/>
              </a:lnSpc>
              <a:spcBef>
                <a:spcPts val="1000"/>
              </a:spcBef>
              <a:spcAft>
                <a:spcPts val="0"/>
              </a:spcAft>
              <a:buClr>
                <a:schemeClr val="lt1"/>
              </a:buClr>
              <a:buSzPts val="1482"/>
              <a:buChar char="●"/>
            </a:pPr>
            <a:r>
              <a:rPr lang="en" sz="1481">
                <a:solidFill>
                  <a:schemeClr val="lt1"/>
                </a:solidFill>
              </a:rPr>
              <a:t>Regular </a:t>
            </a:r>
            <a:r>
              <a:rPr lang="en" sz="1481" b="1">
                <a:solidFill>
                  <a:srgbClr val="00FF00"/>
                </a:solidFill>
              </a:rPr>
              <a:t>standup meetings</a:t>
            </a:r>
            <a:r>
              <a:rPr lang="en" sz="1481">
                <a:solidFill>
                  <a:schemeClr val="lt1"/>
                </a:solidFill>
              </a:rPr>
              <a:t> </a:t>
            </a:r>
            <a:endParaRPr sz="1481">
              <a:solidFill>
                <a:schemeClr val="lt1"/>
              </a:solidFill>
            </a:endParaRPr>
          </a:p>
          <a:p>
            <a:pPr marL="457200" lvl="0" indent="-322700" algn="just" rtl="0">
              <a:lnSpc>
                <a:spcPct val="100000"/>
              </a:lnSpc>
              <a:spcBef>
                <a:spcPts val="1000"/>
              </a:spcBef>
              <a:spcAft>
                <a:spcPts val="0"/>
              </a:spcAft>
              <a:buClr>
                <a:schemeClr val="lt1"/>
              </a:buClr>
              <a:buSzPts val="1482"/>
              <a:buChar char="●"/>
            </a:pPr>
            <a:r>
              <a:rPr lang="en" sz="1481">
                <a:solidFill>
                  <a:schemeClr val="lt1"/>
                </a:solidFill>
              </a:rPr>
              <a:t>Predictive budgeting, scheduling and resource allocation, with adjustments based on real-world testing and feedback </a:t>
            </a:r>
            <a:endParaRPr sz="1481">
              <a:solidFill>
                <a:schemeClr val="lt1"/>
              </a:solidFill>
            </a:endParaRPr>
          </a:p>
          <a:p>
            <a:pPr marL="457200" lvl="0" indent="-322700" algn="just" rtl="0">
              <a:lnSpc>
                <a:spcPct val="100000"/>
              </a:lnSpc>
              <a:spcBef>
                <a:spcPts val="1000"/>
              </a:spcBef>
              <a:spcAft>
                <a:spcPts val="0"/>
              </a:spcAft>
              <a:buClr>
                <a:schemeClr val="lt1"/>
              </a:buClr>
              <a:buSzPts val="1482"/>
              <a:buChar char="●"/>
            </a:pPr>
            <a:r>
              <a:rPr lang="en" sz="1481">
                <a:solidFill>
                  <a:schemeClr val="lt1"/>
                </a:solidFill>
              </a:rPr>
              <a:t>Task allocation based on a combination of skills and interests - optimizing </a:t>
            </a:r>
            <a:r>
              <a:rPr lang="en" sz="1481" b="1">
                <a:solidFill>
                  <a:srgbClr val="00FF00"/>
                </a:solidFill>
              </a:rPr>
              <a:t>team member motivation and learning objectives</a:t>
            </a:r>
            <a:endParaRPr sz="1481" b="1">
              <a:solidFill>
                <a:srgbClr val="00FF00"/>
              </a:solidFill>
            </a:endParaRPr>
          </a:p>
          <a:p>
            <a:pPr marL="457200" lvl="0" indent="-322700" algn="just" rtl="0">
              <a:lnSpc>
                <a:spcPct val="100000"/>
              </a:lnSpc>
              <a:spcBef>
                <a:spcPts val="1000"/>
              </a:spcBef>
              <a:spcAft>
                <a:spcPts val="1000"/>
              </a:spcAft>
              <a:buClr>
                <a:schemeClr val="lt1"/>
              </a:buClr>
              <a:buSzPts val="1482"/>
              <a:buChar char="●"/>
            </a:pPr>
            <a:r>
              <a:rPr lang="en" sz="1481">
                <a:solidFill>
                  <a:schemeClr val="lt1"/>
                </a:solidFill>
              </a:rPr>
              <a:t>Team-level decision making is </a:t>
            </a:r>
            <a:r>
              <a:rPr lang="en" sz="1481" b="1">
                <a:solidFill>
                  <a:srgbClr val="00FF00"/>
                </a:solidFill>
              </a:rPr>
              <a:t>decentralized</a:t>
            </a:r>
            <a:r>
              <a:rPr lang="en" sz="1481">
                <a:solidFill>
                  <a:schemeClr val="lt1"/>
                </a:solidFill>
              </a:rPr>
              <a:t>; all members get a say and the team converges to a solution </a:t>
            </a:r>
            <a:endParaRPr sz="1481">
              <a:solidFill>
                <a:schemeClr val="lt1"/>
              </a:solidFill>
            </a:endParaRPr>
          </a:p>
        </p:txBody>
      </p:sp>
      <p:pic>
        <p:nvPicPr>
          <p:cNvPr id="182" name="Google Shape;182;p30"/>
          <p:cNvPicPr preferRelativeResize="0"/>
          <p:nvPr/>
        </p:nvPicPr>
        <p:blipFill rotWithShape="1">
          <a:blip r:embed="rId3">
            <a:alphaModFix/>
          </a:blip>
          <a:srcRect b="8231"/>
          <a:stretch/>
        </p:blipFill>
        <p:spPr>
          <a:xfrm>
            <a:off x="474875" y="944025"/>
            <a:ext cx="2945150" cy="2918800"/>
          </a:xfrm>
          <a:prstGeom prst="rect">
            <a:avLst/>
          </a:prstGeom>
          <a:noFill/>
          <a:ln>
            <a:noFill/>
          </a:ln>
        </p:spPr>
      </p:pic>
      <p:sp>
        <p:nvSpPr>
          <p:cNvPr id="183" name="Google Shape;183;p30"/>
          <p:cNvSpPr txBox="1"/>
          <p:nvPr/>
        </p:nvSpPr>
        <p:spPr>
          <a:xfrm>
            <a:off x="447450" y="4088475"/>
            <a:ext cx="3000000" cy="699000"/>
          </a:xfrm>
          <a:prstGeom prst="rect">
            <a:avLst/>
          </a:prstGeom>
          <a:noFill/>
          <a:ln>
            <a:noFill/>
          </a:ln>
        </p:spPr>
        <p:txBody>
          <a:bodyPr spcFirstLastPara="1" wrap="square" lIns="91425" tIns="91425" rIns="91425" bIns="91425" anchor="t" anchorCtr="0">
            <a:spAutoFit/>
          </a:bodyPr>
          <a:lstStyle/>
          <a:p>
            <a:pPr marL="0" lvl="0" indent="0" algn="ctr" rtl="0">
              <a:lnSpc>
                <a:spcPct val="105000"/>
              </a:lnSpc>
              <a:spcBef>
                <a:spcPts val="0"/>
              </a:spcBef>
              <a:spcAft>
                <a:spcPts val="1200"/>
              </a:spcAft>
              <a:buNone/>
            </a:pPr>
            <a:r>
              <a:rPr lang="en" sz="1629">
                <a:solidFill>
                  <a:srgbClr val="FFD700"/>
                </a:solidFill>
              </a:rPr>
              <a:t>Amalgamation of Traditional and Agile PM</a:t>
            </a:r>
            <a:endParaRPr sz="1629">
              <a:solidFill>
                <a:srgbClr val="FFD7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Project Management Methodology</a:t>
            </a:r>
            <a:endParaRPr sz="2800" b="1">
              <a:solidFill>
                <a:schemeClr val="lt1"/>
              </a:solidFill>
              <a:latin typeface="Roboto Serif"/>
              <a:ea typeface="Roboto Serif"/>
              <a:cs typeface="Roboto Serif"/>
              <a:sym typeface="Roboto Serif"/>
            </a:endParaRPr>
          </a:p>
        </p:txBody>
      </p:sp>
      <p:sp>
        <p:nvSpPr>
          <p:cNvPr id="189" name="Google Shape;189;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sp>
        <p:nvSpPr>
          <p:cNvPr id="190" name="Google Shape;190;p31"/>
          <p:cNvSpPr txBox="1">
            <a:spLocks noGrp="1"/>
          </p:cNvSpPr>
          <p:nvPr>
            <p:ph type="body" idx="4294967295"/>
          </p:nvPr>
        </p:nvSpPr>
        <p:spPr>
          <a:xfrm>
            <a:off x="3686775" y="898250"/>
            <a:ext cx="5417400" cy="39042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Clr>
                <a:schemeClr val="lt1"/>
              </a:buClr>
              <a:buSzPts val="1700"/>
              <a:buChar char="●"/>
            </a:pPr>
            <a:r>
              <a:rPr lang="en" sz="1700">
                <a:solidFill>
                  <a:schemeClr val="lt1"/>
                </a:solidFill>
              </a:rPr>
              <a:t>Standups on MWF</a:t>
            </a:r>
            <a:endParaRPr sz="1700">
              <a:solidFill>
                <a:schemeClr val="lt1"/>
              </a:solidFill>
            </a:endParaRPr>
          </a:p>
          <a:p>
            <a:pPr marL="457200" lvl="0" indent="-336550" algn="l" rtl="0">
              <a:spcBef>
                <a:spcPts val="0"/>
              </a:spcBef>
              <a:spcAft>
                <a:spcPts val="0"/>
              </a:spcAft>
              <a:buClr>
                <a:schemeClr val="lt1"/>
              </a:buClr>
              <a:buSzPts val="1700"/>
              <a:buChar char="●"/>
            </a:pPr>
            <a:r>
              <a:rPr lang="en" sz="1700">
                <a:solidFill>
                  <a:schemeClr val="lt1"/>
                </a:solidFill>
              </a:rPr>
              <a:t>Weekly Meetings with Sponsor - Dr. William ‘Red’ Whittaker </a:t>
            </a:r>
            <a:endParaRPr sz="1700">
              <a:solidFill>
                <a:schemeClr val="lt1"/>
              </a:solidFill>
            </a:endParaRPr>
          </a:p>
          <a:p>
            <a:pPr marL="457200" lvl="0" indent="-336550" algn="l" rtl="0">
              <a:spcBef>
                <a:spcPts val="0"/>
              </a:spcBef>
              <a:spcAft>
                <a:spcPts val="0"/>
              </a:spcAft>
              <a:buClr>
                <a:schemeClr val="lt1"/>
              </a:buClr>
              <a:buSzPts val="1700"/>
              <a:buChar char="●"/>
            </a:pPr>
            <a:r>
              <a:rPr lang="en" sz="1700">
                <a:solidFill>
                  <a:schemeClr val="lt1"/>
                </a:solidFill>
              </a:rPr>
              <a:t>Everyone is and has been showing up :) (Sometimes members attend virtually)</a:t>
            </a:r>
            <a:endParaRPr sz="1700">
              <a:solidFill>
                <a:schemeClr val="lt1"/>
              </a:solidFill>
            </a:endParaRPr>
          </a:p>
          <a:p>
            <a:pPr marL="457200" lvl="0" indent="-336550" algn="l" rtl="0">
              <a:spcBef>
                <a:spcPts val="0"/>
              </a:spcBef>
              <a:spcAft>
                <a:spcPts val="0"/>
              </a:spcAft>
              <a:buClr>
                <a:schemeClr val="lt1"/>
              </a:buClr>
              <a:buSzPts val="1700"/>
              <a:buChar char="●"/>
            </a:pPr>
            <a:r>
              <a:rPr lang="en" sz="1700">
                <a:solidFill>
                  <a:schemeClr val="lt1"/>
                </a:solidFill>
              </a:rPr>
              <a:t>Questions being used: </a:t>
            </a:r>
            <a:endParaRPr sz="1700">
              <a:solidFill>
                <a:schemeClr val="lt1"/>
              </a:solidFill>
            </a:endParaRPr>
          </a:p>
          <a:p>
            <a:pPr marL="914400" lvl="1" indent="-311150" algn="l" rtl="0">
              <a:spcBef>
                <a:spcPts val="0"/>
              </a:spcBef>
              <a:spcAft>
                <a:spcPts val="0"/>
              </a:spcAft>
              <a:buClr>
                <a:schemeClr val="lt1"/>
              </a:buClr>
              <a:buSzPts val="1300"/>
              <a:buChar char="○"/>
            </a:pPr>
            <a:r>
              <a:rPr lang="en" sz="1300">
                <a:solidFill>
                  <a:schemeClr val="lt1"/>
                </a:solidFill>
              </a:rPr>
              <a:t>What have you worked on since the last standup? </a:t>
            </a:r>
            <a:endParaRPr sz="1300">
              <a:solidFill>
                <a:schemeClr val="lt1"/>
              </a:solidFill>
            </a:endParaRPr>
          </a:p>
          <a:p>
            <a:pPr marL="914400" lvl="1" indent="-311150" algn="l" rtl="0">
              <a:spcBef>
                <a:spcPts val="0"/>
              </a:spcBef>
              <a:spcAft>
                <a:spcPts val="0"/>
              </a:spcAft>
              <a:buClr>
                <a:schemeClr val="lt1"/>
              </a:buClr>
              <a:buSzPts val="1300"/>
              <a:buChar char="○"/>
            </a:pPr>
            <a:r>
              <a:rPr lang="en" sz="1300">
                <a:solidFill>
                  <a:schemeClr val="lt1"/>
                </a:solidFill>
              </a:rPr>
              <a:t>What are you going to work on? </a:t>
            </a:r>
            <a:endParaRPr sz="1300">
              <a:solidFill>
                <a:schemeClr val="lt1"/>
              </a:solidFill>
            </a:endParaRPr>
          </a:p>
          <a:p>
            <a:pPr marL="914400" lvl="1" indent="-311150" algn="l" rtl="0">
              <a:spcBef>
                <a:spcPts val="0"/>
              </a:spcBef>
              <a:spcAft>
                <a:spcPts val="0"/>
              </a:spcAft>
              <a:buClr>
                <a:schemeClr val="lt1"/>
              </a:buClr>
              <a:buSzPts val="1300"/>
              <a:buChar char="○"/>
            </a:pPr>
            <a:r>
              <a:rPr lang="en" sz="1300">
                <a:solidFill>
                  <a:schemeClr val="lt1"/>
                </a:solidFill>
              </a:rPr>
              <a:t>Is there any help you need? Does your work affect anyone else’s ongoing work? </a:t>
            </a:r>
            <a:endParaRPr sz="1300">
              <a:solidFill>
                <a:schemeClr val="lt1"/>
              </a:solidFill>
            </a:endParaRPr>
          </a:p>
          <a:p>
            <a:pPr marL="457200" marR="0" lvl="0" indent="-336550" algn="l" rtl="0">
              <a:lnSpc>
                <a:spcPct val="115000"/>
              </a:lnSpc>
              <a:spcBef>
                <a:spcPts val="0"/>
              </a:spcBef>
              <a:spcAft>
                <a:spcPts val="0"/>
              </a:spcAft>
              <a:buClr>
                <a:schemeClr val="lt1"/>
              </a:buClr>
              <a:buSzPts val="1700"/>
              <a:buChar char="●"/>
            </a:pPr>
            <a:r>
              <a:rPr lang="en" sz="1700">
                <a:solidFill>
                  <a:schemeClr val="lt1"/>
                </a:solidFill>
              </a:rPr>
              <a:t>Modifications from previous semester: </a:t>
            </a:r>
            <a:endParaRPr sz="1700">
              <a:solidFill>
                <a:schemeClr val="lt1"/>
              </a:solidFill>
            </a:endParaRPr>
          </a:p>
          <a:p>
            <a:pPr marL="914400" marR="0" lvl="1" indent="-336550" algn="l" rtl="0">
              <a:lnSpc>
                <a:spcPct val="115000"/>
              </a:lnSpc>
              <a:spcBef>
                <a:spcPts val="0"/>
              </a:spcBef>
              <a:spcAft>
                <a:spcPts val="0"/>
              </a:spcAft>
              <a:buClr>
                <a:schemeClr val="lt1"/>
              </a:buClr>
              <a:buSzPts val="1700"/>
              <a:buChar char="○"/>
            </a:pPr>
            <a:r>
              <a:rPr lang="en" sz="1700">
                <a:solidFill>
                  <a:schemeClr val="lt1"/>
                </a:solidFill>
              </a:rPr>
              <a:t>Switching from daily to every other day (lesser workload)</a:t>
            </a:r>
            <a:r>
              <a:rPr lang="en" sz="1300">
                <a:solidFill>
                  <a:schemeClr val="lt1"/>
                </a:solidFill>
              </a:rPr>
              <a:t> </a:t>
            </a:r>
            <a:endParaRPr sz="1300">
              <a:solidFill>
                <a:schemeClr val="lt1"/>
              </a:solidFill>
            </a:endParaRPr>
          </a:p>
        </p:txBody>
      </p:sp>
      <p:sp>
        <p:nvSpPr>
          <p:cNvPr id="191" name="Google Shape;191;p31"/>
          <p:cNvSpPr txBox="1"/>
          <p:nvPr/>
        </p:nvSpPr>
        <p:spPr>
          <a:xfrm>
            <a:off x="259775" y="892600"/>
            <a:ext cx="3294300" cy="435600"/>
          </a:xfrm>
          <a:prstGeom prst="rect">
            <a:avLst/>
          </a:prstGeom>
          <a:noFill/>
          <a:ln>
            <a:noFill/>
          </a:ln>
        </p:spPr>
        <p:txBody>
          <a:bodyPr spcFirstLastPara="1" wrap="square" lIns="91425" tIns="91425" rIns="91425" bIns="91425" anchor="t" anchorCtr="0">
            <a:spAutoFit/>
          </a:bodyPr>
          <a:lstStyle/>
          <a:p>
            <a:pPr marL="0" lvl="0" indent="0" algn="ctr" rtl="0">
              <a:lnSpc>
                <a:spcPct val="105000"/>
              </a:lnSpc>
              <a:spcBef>
                <a:spcPts val="0"/>
              </a:spcBef>
              <a:spcAft>
                <a:spcPts val="1200"/>
              </a:spcAft>
              <a:buNone/>
            </a:pPr>
            <a:r>
              <a:rPr lang="en" sz="1629">
                <a:solidFill>
                  <a:srgbClr val="FFD700"/>
                </a:solidFill>
              </a:rPr>
              <a:t>Standup Meetings Methodology</a:t>
            </a:r>
            <a:endParaRPr sz="1629">
              <a:solidFill>
                <a:srgbClr val="FFD700"/>
              </a:solidFill>
            </a:endParaRPr>
          </a:p>
        </p:txBody>
      </p:sp>
      <p:pic>
        <p:nvPicPr>
          <p:cNvPr id="192" name="Google Shape;192;p31"/>
          <p:cNvPicPr preferRelativeResize="0"/>
          <p:nvPr/>
        </p:nvPicPr>
        <p:blipFill>
          <a:blip r:embed="rId3">
            <a:alphaModFix/>
          </a:blip>
          <a:stretch>
            <a:fillRect/>
          </a:stretch>
        </p:blipFill>
        <p:spPr>
          <a:xfrm>
            <a:off x="429438" y="1390500"/>
            <a:ext cx="2954976" cy="29549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Project Management Tools</a:t>
            </a:r>
            <a:endParaRPr sz="2800" b="1">
              <a:solidFill>
                <a:schemeClr val="lt1"/>
              </a:solidFill>
              <a:latin typeface="Roboto Serif"/>
              <a:ea typeface="Roboto Serif"/>
              <a:cs typeface="Roboto Serif"/>
              <a:sym typeface="Roboto Serif"/>
            </a:endParaRPr>
          </a:p>
        </p:txBody>
      </p:sp>
      <p:sp>
        <p:nvSpPr>
          <p:cNvPr id="198" name="Google Shape;198;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sp>
        <p:nvSpPr>
          <p:cNvPr id="199" name="Google Shape;199;p32"/>
          <p:cNvSpPr txBox="1"/>
          <p:nvPr/>
        </p:nvSpPr>
        <p:spPr>
          <a:xfrm>
            <a:off x="181950" y="826450"/>
            <a:ext cx="7524600" cy="97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D966"/>
                </a:solidFill>
                <a:latin typeface="Roboto Serif"/>
                <a:ea typeface="Roboto Serif"/>
                <a:cs typeface="Roboto Serif"/>
                <a:sym typeface="Roboto Serif"/>
              </a:rPr>
              <a:t>Jira -</a:t>
            </a:r>
            <a:r>
              <a:rPr lang="en" sz="1600">
                <a:solidFill>
                  <a:schemeClr val="lt1"/>
                </a:solidFill>
                <a:latin typeface="Roboto Serif"/>
                <a:ea typeface="Roboto Serif"/>
                <a:cs typeface="Roboto Serif"/>
                <a:sym typeface="Roboto Serif"/>
              </a:rPr>
              <a:t> </a:t>
            </a:r>
            <a:r>
              <a:rPr lang="en" sz="1600">
                <a:solidFill>
                  <a:srgbClr val="FFD700"/>
                </a:solidFill>
                <a:latin typeface="Roboto Serif"/>
                <a:ea typeface="Roboto Serif"/>
                <a:cs typeface="Roboto Serif"/>
                <a:sym typeface="Roboto Serif"/>
              </a:rPr>
              <a:t>Managing Schedule</a:t>
            </a:r>
            <a:endParaRPr sz="1600">
              <a:solidFill>
                <a:srgbClr val="FFD700"/>
              </a:solidFill>
              <a:latin typeface="Roboto Serif"/>
              <a:ea typeface="Roboto Serif"/>
              <a:cs typeface="Roboto Serif"/>
              <a:sym typeface="Roboto Serif"/>
            </a:endParaRPr>
          </a:p>
          <a:p>
            <a:pPr marL="457200" lvl="0" indent="-330200" algn="l" rtl="0">
              <a:spcBef>
                <a:spcPts val="0"/>
              </a:spcBef>
              <a:spcAft>
                <a:spcPts val="0"/>
              </a:spcAft>
              <a:buClr>
                <a:srgbClr val="FFD700"/>
              </a:buClr>
              <a:buSzPts val="1600"/>
              <a:buFont typeface="Roboto Serif"/>
              <a:buChar char="●"/>
            </a:pPr>
            <a:r>
              <a:rPr lang="en" sz="1600">
                <a:solidFill>
                  <a:srgbClr val="FFD700"/>
                </a:solidFill>
                <a:latin typeface="Roboto Serif"/>
                <a:ea typeface="Roboto Serif"/>
                <a:cs typeface="Roboto Serif"/>
                <a:sym typeface="Roboto Serif"/>
              </a:rPr>
              <a:t>Provides clear timeline view</a:t>
            </a:r>
            <a:endParaRPr sz="1600">
              <a:solidFill>
                <a:srgbClr val="FFD700"/>
              </a:solidFill>
              <a:latin typeface="Roboto Serif"/>
              <a:ea typeface="Roboto Serif"/>
              <a:cs typeface="Roboto Serif"/>
              <a:sym typeface="Roboto Serif"/>
            </a:endParaRPr>
          </a:p>
          <a:p>
            <a:pPr marL="457200" lvl="0" indent="-330200" algn="l" rtl="0">
              <a:spcBef>
                <a:spcPts val="0"/>
              </a:spcBef>
              <a:spcAft>
                <a:spcPts val="0"/>
              </a:spcAft>
              <a:buClr>
                <a:srgbClr val="FFD700"/>
              </a:buClr>
              <a:buSzPts val="1600"/>
              <a:buFont typeface="Roboto Serif"/>
              <a:buChar char="●"/>
            </a:pPr>
            <a:r>
              <a:rPr lang="en" sz="1600">
                <a:solidFill>
                  <a:srgbClr val="FFD700"/>
                </a:solidFill>
                <a:latin typeface="Roboto Serif"/>
                <a:ea typeface="Roboto Serif"/>
                <a:cs typeface="Roboto Serif"/>
                <a:sym typeface="Roboto Serif"/>
              </a:rPr>
              <a:t>Gantt chart to track progress of each subsystem</a:t>
            </a:r>
            <a:endParaRPr sz="1600">
              <a:solidFill>
                <a:srgbClr val="FFD700"/>
              </a:solidFill>
              <a:latin typeface="Roboto Serif"/>
              <a:ea typeface="Roboto Serif"/>
              <a:cs typeface="Roboto Serif"/>
              <a:sym typeface="Roboto Serif"/>
            </a:endParaRPr>
          </a:p>
        </p:txBody>
      </p:sp>
      <p:pic>
        <p:nvPicPr>
          <p:cNvPr id="200" name="Google Shape;200;p32"/>
          <p:cNvPicPr preferRelativeResize="0"/>
          <p:nvPr/>
        </p:nvPicPr>
        <p:blipFill>
          <a:blip r:embed="rId3">
            <a:alphaModFix/>
          </a:blip>
          <a:stretch>
            <a:fillRect/>
          </a:stretch>
        </p:blipFill>
        <p:spPr>
          <a:xfrm>
            <a:off x="588050" y="1763250"/>
            <a:ext cx="7967908" cy="3254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3"/>
          <p:cNvSpPr txBox="1">
            <a:spLocks noGrp="1"/>
          </p:cNvSpPr>
          <p:nvPr>
            <p:ph type="ctrTitle"/>
          </p:nvPr>
        </p:nvSpPr>
        <p:spPr>
          <a:xfrm>
            <a:off x="311700" y="0"/>
            <a:ext cx="8520600" cy="79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b="1">
                <a:solidFill>
                  <a:schemeClr val="lt1"/>
                </a:solidFill>
                <a:latin typeface="Roboto Serif"/>
                <a:ea typeface="Roboto Serif"/>
                <a:cs typeface="Roboto Serif"/>
                <a:sym typeface="Roboto Serif"/>
              </a:rPr>
              <a:t>Project Management Tools</a:t>
            </a:r>
            <a:endParaRPr sz="2800" b="1">
              <a:solidFill>
                <a:schemeClr val="lt1"/>
              </a:solidFill>
              <a:latin typeface="Roboto Serif"/>
              <a:ea typeface="Roboto Serif"/>
              <a:cs typeface="Roboto Serif"/>
              <a:sym typeface="Roboto Serif"/>
            </a:endParaRPr>
          </a:p>
        </p:txBody>
      </p:sp>
      <p:sp>
        <p:nvSpPr>
          <p:cNvPr id="206" name="Google Shape;206;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
        <p:nvSpPr>
          <p:cNvPr id="207" name="Google Shape;207;p33"/>
          <p:cNvSpPr txBox="1"/>
          <p:nvPr/>
        </p:nvSpPr>
        <p:spPr>
          <a:xfrm>
            <a:off x="181950" y="750250"/>
            <a:ext cx="7383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D966"/>
                </a:solidFill>
              </a:rPr>
              <a:t>Notion - Documentation, Task Assignment &amp; Meeting Notes</a:t>
            </a:r>
            <a:endParaRPr sz="1600">
              <a:solidFill>
                <a:srgbClr val="FFD700"/>
              </a:solidFill>
            </a:endParaRPr>
          </a:p>
        </p:txBody>
      </p:sp>
      <p:pic>
        <p:nvPicPr>
          <p:cNvPr id="208" name="Google Shape;208;p33"/>
          <p:cNvPicPr preferRelativeResize="0"/>
          <p:nvPr/>
        </p:nvPicPr>
        <p:blipFill>
          <a:blip r:embed="rId3">
            <a:alphaModFix/>
          </a:blip>
          <a:stretch>
            <a:fillRect/>
          </a:stretch>
        </p:blipFill>
        <p:spPr>
          <a:xfrm>
            <a:off x="228600" y="1199400"/>
            <a:ext cx="5769426" cy="3867899"/>
          </a:xfrm>
          <a:prstGeom prst="rect">
            <a:avLst/>
          </a:prstGeom>
          <a:noFill/>
          <a:ln>
            <a:noFill/>
          </a:ln>
        </p:spPr>
      </p:pic>
      <p:pic>
        <p:nvPicPr>
          <p:cNvPr id="209" name="Google Shape;209;p33"/>
          <p:cNvPicPr preferRelativeResize="0"/>
          <p:nvPr/>
        </p:nvPicPr>
        <p:blipFill>
          <a:blip r:embed="rId4">
            <a:alphaModFix/>
          </a:blip>
          <a:stretch>
            <a:fillRect/>
          </a:stretch>
        </p:blipFill>
        <p:spPr>
          <a:xfrm>
            <a:off x="6105792" y="1199400"/>
            <a:ext cx="2802708" cy="3867899"/>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2734</Words>
  <Application>Microsoft Macintosh PowerPoint</Application>
  <PresentationFormat>On-screen Show (16:9)</PresentationFormat>
  <Paragraphs>476</Paragraphs>
  <Slides>33</Slides>
  <Notes>33</Notes>
  <HiddenSlides>5</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33</vt:i4>
      </vt:variant>
    </vt:vector>
  </HeadingPairs>
  <TitlesOfParts>
    <vt:vector size="39" baseType="lpstr">
      <vt:lpstr>Roboto Serif Light</vt:lpstr>
      <vt:lpstr>Lora Medium</vt:lpstr>
      <vt:lpstr>Roboto Serif</vt:lpstr>
      <vt:lpstr>Arial</vt:lpstr>
      <vt:lpstr>Simple Light</vt:lpstr>
      <vt:lpstr>Simple Light</vt:lpstr>
      <vt:lpstr>Lunar ROADSTER (Robotic Operator for Autonomous Development of Surface Trails and Exploration Routes)</vt:lpstr>
      <vt:lpstr>PowerPoint Presentation</vt:lpstr>
      <vt:lpstr>Project Overview: Lunar ROADSTER</vt:lpstr>
      <vt:lpstr>Technical: Subsystem Status</vt:lpstr>
      <vt:lpstr>Technical: Key Challenges and Associated Plans</vt:lpstr>
      <vt:lpstr>Project Management Methodology</vt:lpstr>
      <vt:lpstr>Project Management Methodology</vt:lpstr>
      <vt:lpstr>Project Management Tools</vt:lpstr>
      <vt:lpstr>Project Management Tools</vt:lpstr>
      <vt:lpstr>Project Management Tools</vt:lpstr>
      <vt:lpstr>Project Management Tools</vt:lpstr>
      <vt:lpstr>Project Management Tools</vt:lpstr>
      <vt:lpstr>Lessons &amp; Improvements</vt:lpstr>
      <vt:lpstr>(New!) Objectives &amp; Key Results (OKR)</vt:lpstr>
      <vt:lpstr>(New!) Objectives &amp; Key Results (OKR)</vt:lpstr>
      <vt:lpstr>(New!) GitHub Code Version Control</vt:lpstr>
      <vt:lpstr>(New!) Code Quality &amp; Architecture</vt:lpstr>
      <vt:lpstr>Schedule and Milestones</vt:lpstr>
      <vt:lpstr>Schedule and Milestones</vt:lpstr>
      <vt:lpstr>Schedule and Milestones</vt:lpstr>
      <vt:lpstr>Schedule and Milestones</vt:lpstr>
      <vt:lpstr>Risk Management (Updated) Risk Summary</vt:lpstr>
      <vt:lpstr>Risk Management (Updated) Reduced Risk Summary</vt:lpstr>
      <vt:lpstr>Top Risks</vt:lpstr>
      <vt:lpstr>Top Risks</vt:lpstr>
      <vt:lpstr>Top Risks</vt:lpstr>
      <vt:lpstr>Top Risks</vt:lpstr>
      <vt:lpstr>Top Risks</vt:lpstr>
      <vt:lpstr>Amalgamation of Traditional and Agile PM</vt:lpstr>
      <vt:lpstr>Amalgamation of Traditional and Agile PM</vt:lpstr>
      <vt:lpstr>Amalgamation of Traditional and Agile PM</vt:lpstr>
      <vt:lpstr>What Might Be Done Differently?</vt:lpstr>
      <vt:lpstr>Stand-Up Meetings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Boxiang Fu</cp:lastModifiedBy>
  <cp:revision>2</cp:revision>
  <dcterms:modified xsi:type="dcterms:W3CDTF">2025-09-03T01:23:26Z</dcterms:modified>
</cp:coreProperties>
</file>